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83" r:id="rId4"/>
  </p:sldMasterIdLst>
  <p:notesMasterIdLst>
    <p:notesMasterId r:id="rId32"/>
  </p:notesMasterIdLst>
  <p:sldIdLst>
    <p:sldId id="348" r:id="rId5"/>
    <p:sldId id="368" r:id="rId6"/>
    <p:sldId id="266" r:id="rId7"/>
    <p:sldId id="369" r:id="rId8"/>
    <p:sldId id="364" r:id="rId9"/>
    <p:sldId id="301" r:id="rId10"/>
    <p:sldId id="397" r:id="rId11"/>
    <p:sldId id="355" r:id="rId12"/>
    <p:sldId id="349" r:id="rId13"/>
    <p:sldId id="390" r:id="rId14"/>
    <p:sldId id="400" r:id="rId15"/>
    <p:sldId id="388" r:id="rId16"/>
    <p:sldId id="387" r:id="rId17"/>
    <p:sldId id="406" r:id="rId18"/>
    <p:sldId id="293" r:id="rId19"/>
    <p:sldId id="381" r:id="rId20"/>
    <p:sldId id="382" r:id="rId21"/>
    <p:sldId id="372" r:id="rId22"/>
    <p:sldId id="375" r:id="rId23"/>
    <p:sldId id="403" r:id="rId24"/>
    <p:sldId id="398" r:id="rId25"/>
    <p:sldId id="408" r:id="rId26"/>
    <p:sldId id="409" r:id="rId27"/>
    <p:sldId id="410" r:id="rId28"/>
    <p:sldId id="386" r:id="rId29"/>
    <p:sldId id="407" r:id="rId30"/>
    <p:sldId id="411" r:id="rId31"/>
  </p:sldIdLst>
  <p:sldSz cx="12192000" cy="6858000"/>
  <p:notesSz cx="6858000" cy="9144000"/>
  <p:embeddedFontLst>
    <p:embeddedFont>
      <p:font typeface="Century Gothic" panose="020B0502020202020204" pitchFamily="34" charset="0"/>
      <p:regular r:id="rId33"/>
      <p:bold r:id="rId34"/>
      <p:italic r:id="rId35"/>
      <p:boldItalic r:id="rId36"/>
    </p:embeddedFont>
    <p:embeddedFont>
      <p:font typeface="Georgia" panose="02040502050405020303" pitchFamily="18"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437B39E-43BB-B74A-AE30-02230F4DD25E}">
          <p14:sldIdLst>
            <p14:sldId id="348"/>
          </p14:sldIdLst>
        </p14:section>
        <p14:section name="Do Now Options" id="{66414264-17A3-214E-9ABC-0340FE5A6A23}">
          <p14:sldIdLst>
            <p14:sldId id="368"/>
            <p14:sldId id="266"/>
            <p14:sldId id="369"/>
          </p14:sldIdLst>
        </p14:section>
        <p14:section name="Lesson Introduction" id="{52BDAD1B-6E10-8E43-8F5A-7B653D63A232}">
          <p14:sldIdLst>
            <p14:sldId id="364"/>
            <p14:sldId id="301"/>
            <p14:sldId id="397"/>
            <p14:sldId id="355"/>
          </p14:sldIdLst>
        </p14:section>
        <p14:section name="Introduction" id="{F0B8C866-7B70-204E-AF47-EF5A8108D752}">
          <p14:sldIdLst>
            <p14:sldId id="349"/>
            <p14:sldId id="390"/>
            <p14:sldId id="400"/>
            <p14:sldId id="388"/>
            <p14:sldId id="387"/>
          </p14:sldIdLst>
        </p14:section>
        <p14:section name="Talk tasks and CfUs" id="{B2A6083D-9946-4C4C-B7A4-A3F193E275A0}">
          <p14:sldIdLst>
            <p14:sldId id="406"/>
            <p14:sldId id="293"/>
            <p14:sldId id="381"/>
            <p14:sldId id="382"/>
          </p14:sldIdLst>
        </p14:section>
        <p14:section name="I/We/You apply section" id="{027D91C3-490C-984F-AF9D-DD709D830EDE}">
          <p14:sldIdLst>
            <p14:sldId id="372"/>
            <p14:sldId id="375"/>
            <p14:sldId id="403"/>
            <p14:sldId id="398"/>
            <p14:sldId id="408"/>
            <p14:sldId id="409"/>
            <p14:sldId id="410"/>
            <p14:sldId id="386"/>
            <p14:sldId id="407"/>
            <p14:sldId id="41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2"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57"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D6EFF8-415F-486B-A8FB-D4ECB16EFE3D}" v="1" dt="2025-09-12T14:53:06.913"/>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76"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77" Type="http://schemas.openxmlformats.org/officeDocument/2006/relationships/tableStyles" Target="tableStyles.xml"/><Relationship Id="rId8" Type="http://schemas.openxmlformats.org/officeDocument/2006/relationships/slide" Target="slides/slide4.xml"/><Relationship Id="rId72" Type="http://customschemas.google.com/relationships/presentationmetadata" Target="meta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6.xml"/><Relationship Id="rId7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Exposition type: </a:t>
            </a:r>
            <a:r>
              <a:rPr lang="en-GB" b="0"/>
              <a:t>Explanation</a:t>
            </a:r>
          </a:p>
          <a:p>
            <a:pPr marL="0" marR="0" lvl="0" indent="0" algn="l" rtl="0">
              <a:lnSpc>
                <a:spcPct val="100000"/>
              </a:lnSpc>
              <a:spcBef>
                <a:spcPts val="0"/>
              </a:spcBef>
              <a:spcAft>
                <a:spcPts val="0"/>
              </a:spcAft>
              <a:buClr>
                <a:schemeClr val="dk1"/>
              </a:buClr>
              <a:buSzPts val="1200"/>
              <a:buFont typeface="Calibri"/>
              <a:buNone/>
            </a:pPr>
            <a:endParaRPr lang="en-GB"/>
          </a:p>
          <a:p>
            <a:pPr marL="0" marR="0" lvl="0" indent="0" algn="l" rtl="0">
              <a:lnSpc>
                <a:spcPct val="100000"/>
              </a:lnSpc>
              <a:spcBef>
                <a:spcPts val="0"/>
              </a:spcBef>
              <a:spcAft>
                <a:spcPts val="0"/>
              </a:spcAft>
              <a:buClr>
                <a:schemeClr val="dk1"/>
              </a:buClr>
              <a:buSzPts val="1200"/>
              <a:buFont typeface="Calibri"/>
              <a:buNone/>
            </a:pPr>
            <a:r>
              <a:rPr lang="en-GB" b="1"/>
              <a:t>Suggested teacher exposition:</a:t>
            </a:r>
          </a:p>
          <a:p>
            <a:pPr marL="0" lvl="0" indent="0" algn="l" rtl="0">
              <a:lnSpc>
                <a:spcPct val="100000"/>
              </a:lnSpc>
              <a:spcBef>
                <a:spcPts val="0"/>
              </a:spcBef>
              <a:spcAft>
                <a:spcPts val="0"/>
              </a:spcAft>
              <a:buSzPts val="1400"/>
              <a:buNone/>
            </a:pPr>
            <a:r>
              <a:rPr lang="en-GB" b="0" i="0"/>
              <a:t>Let’s take a look at another example: chlorine gas, Cl</a:t>
            </a:r>
            <a:r>
              <a:rPr lang="en-GB" b="0" i="0" baseline="-25000"/>
              <a:t>2</a:t>
            </a:r>
            <a:r>
              <a:rPr lang="en-GB" b="0" i="0"/>
              <a:t>. Chlorine atoms look like this. We know they have 7 electrons on their outer shell, because chlorine is group 7of the Periodic Table. </a:t>
            </a:r>
            <a:r>
              <a:rPr lang="en-GB" b="0" i="1"/>
              <a:t>How many more electrons does each atom need? </a:t>
            </a:r>
            <a:r>
              <a:rPr lang="en-GB" b="1" i="1"/>
              <a:t>1. </a:t>
            </a:r>
          </a:p>
          <a:p>
            <a:pPr marL="0" lvl="0" indent="0" algn="l" rtl="0">
              <a:lnSpc>
                <a:spcPct val="100000"/>
              </a:lnSpc>
              <a:spcBef>
                <a:spcPts val="0"/>
              </a:spcBef>
              <a:spcAft>
                <a:spcPts val="0"/>
              </a:spcAft>
              <a:buSzPts val="1400"/>
              <a:buNone/>
            </a:pPr>
            <a:r>
              <a:rPr lang="en-GB" b="0" i="0"/>
              <a:t>Both chlorine atoms need one more electron to make a full outer shell of 8. They won’t transfer one electron from one atom to another, they’ll share. If each chlorine atom shares one of its electrons they’ll both have enough for a stable electronic configuration (a full outer shell).</a:t>
            </a:r>
          </a:p>
          <a:p>
            <a:pPr marL="0" lvl="0" indent="0" algn="l" rtl="0">
              <a:lnSpc>
                <a:spcPct val="100000"/>
              </a:lnSpc>
              <a:spcBef>
                <a:spcPts val="0"/>
              </a:spcBef>
              <a:spcAft>
                <a:spcPts val="0"/>
              </a:spcAft>
              <a:buSzPts val="1400"/>
              <a:buNone/>
            </a:pPr>
            <a:r>
              <a:rPr lang="en-GB" b="0" i="0"/>
              <a:t>We can show this in a diagram such as this, where the two circles overlap. </a:t>
            </a:r>
            <a:r>
              <a:rPr lang="en-GB" b="1" i="0"/>
              <a:t>Point how how the diagram shows that each atom now has the maximum number of electrons on their outer shell by tracing your finger around the circle and counting the number of electrons you pass on your way around. Note for students how we have kept the original dot and cross so we can see which atom each electron came from. You could challenge more able students to try to come up with this dot-and-cross diagram by themselves.</a:t>
            </a:r>
          </a:p>
          <a:p>
            <a:pPr marL="0" lvl="0" indent="0" algn="l" rtl="0">
              <a:lnSpc>
                <a:spcPct val="100000"/>
              </a:lnSpc>
              <a:spcBef>
                <a:spcPts val="0"/>
              </a:spcBef>
              <a:spcAft>
                <a:spcPts val="0"/>
              </a:spcAft>
              <a:buSzPts val="1400"/>
              <a:buNone/>
            </a:pPr>
            <a:r>
              <a:rPr lang="en-GB" b="0" i="0"/>
              <a:t>Every time two atoms share a pair of electrons, this is one covalent bond. Covalent bonds are very strong. </a:t>
            </a:r>
            <a:r>
              <a:rPr lang="en-GB" b="0" i="0" u="sng"/>
              <a:t>Covalent bonds are strong because both nuclei are strongly attracted to the shared pair of electrons in the covalent bond</a:t>
            </a:r>
          </a:p>
          <a:p>
            <a:pPr marL="0" lvl="0" indent="0" algn="l" rtl="0">
              <a:lnSpc>
                <a:spcPct val="100000"/>
              </a:lnSpc>
              <a:spcBef>
                <a:spcPts val="0"/>
              </a:spcBef>
              <a:spcAft>
                <a:spcPts val="0"/>
              </a:spcAft>
              <a:buSzPts val="1400"/>
              <a:buNone/>
            </a:pPr>
            <a:r>
              <a:rPr lang="en-GB" b="0" i="0"/>
              <a:t>We can represent these bonds in a number of different ways, and you will come across these representations in various activities an textbooks. </a:t>
            </a:r>
          </a:p>
          <a:p>
            <a:pPr marL="0" lvl="0" indent="0" algn="l" rtl="0">
              <a:lnSpc>
                <a:spcPct val="100000"/>
              </a:lnSpc>
              <a:spcBef>
                <a:spcPts val="0"/>
              </a:spcBef>
              <a:spcAft>
                <a:spcPts val="0"/>
              </a:spcAft>
              <a:buSzPts val="1400"/>
              <a:buNone/>
            </a:pPr>
            <a:r>
              <a:rPr lang="en-GB" b="0" i="0"/>
              <a:t>In this first representation, the single line between the two Cl’s represents one covalent bond (one shared pair of electrons)</a:t>
            </a:r>
          </a:p>
          <a:p>
            <a:pPr marL="0" lvl="0" indent="0" algn="l" rtl="0">
              <a:lnSpc>
                <a:spcPct val="100000"/>
              </a:lnSpc>
              <a:spcBef>
                <a:spcPts val="0"/>
              </a:spcBef>
              <a:spcAft>
                <a:spcPts val="0"/>
              </a:spcAft>
              <a:buSzPts val="1400"/>
              <a:buNone/>
            </a:pPr>
            <a:r>
              <a:rPr lang="en-GB" b="0" i="0"/>
              <a:t>In this second representation, its similar to the previous one, but here we have replaced the line with a little dot and cross, like a simple version of the big dot-and-cross diagram.</a:t>
            </a:r>
          </a:p>
          <a:p>
            <a:pPr marL="0" lvl="0" indent="0" algn="l" rtl="0">
              <a:lnSpc>
                <a:spcPct val="100000"/>
              </a:lnSpc>
              <a:spcBef>
                <a:spcPts val="0"/>
              </a:spcBef>
              <a:spcAft>
                <a:spcPts val="0"/>
              </a:spcAft>
              <a:buSzPts val="1400"/>
              <a:buNone/>
            </a:pPr>
            <a:r>
              <a:rPr lang="en-GB" b="0" i="0"/>
              <a:t>Finally, we have a 3D model of this molecule that looks like a balloon, or sometimes we can show these as a ball and stick model. </a:t>
            </a:r>
          </a:p>
          <a:p>
            <a:pPr marL="0" lvl="0" indent="0" algn="l" rtl="0">
              <a:lnSpc>
                <a:spcPct val="100000"/>
              </a:lnSpc>
              <a:spcBef>
                <a:spcPts val="0"/>
              </a:spcBef>
              <a:spcAft>
                <a:spcPts val="0"/>
              </a:spcAft>
              <a:buSzPts val="1400"/>
              <a:buNone/>
            </a:pPr>
            <a:r>
              <a:rPr lang="en-GB" b="1" i="0"/>
              <a:t>Dual code the ball and stick version of this molecule on the board.</a:t>
            </a:r>
          </a:p>
          <a:p>
            <a:pPr marL="0" lvl="0" indent="0" algn="l" rtl="0">
              <a:lnSpc>
                <a:spcPct val="100000"/>
              </a:lnSpc>
              <a:spcBef>
                <a:spcPts val="0"/>
              </a:spcBef>
              <a:spcAft>
                <a:spcPts val="0"/>
              </a:spcAft>
              <a:buSzPts val="1400"/>
              <a:buNone/>
            </a:pPr>
            <a:r>
              <a:rPr lang="en-GB" b="1" i="0"/>
              <a:t>Show the class a molymod version of the molecule (or ask them to build one) so they can see the shape in 3D.</a:t>
            </a:r>
          </a:p>
          <a:p>
            <a:pPr marL="0" lvl="0" indent="0" algn="l" rtl="0">
              <a:lnSpc>
                <a:spcPct val="100000"/>
              </a:lnSpc>
              <a:spcBef>
                <a:spcPts val="0"/>
              </a:spcBef>
              <a:spcAft>
                <a:spcPts val="0"/>
              </a:spcAft>
              <a:buSzPts val="1400"/>
              <a:buNone/>
            </a:pPr>
            <a:r>
              <a:rPr lang="en-GB" b="0" i="0"/>
              <a:t>This molecule consists of 2 chlorine atoms, so the chemical formula for the molecule is Cl</a:t>
            </a:r>
            <a:r>
              <a:rPr lang="en-GB" b="0" i="0" baseline="-25000"/>
              <a:t>2</a:t>
            </a:r>
            <a:endParaRPr lang="en-GB" b="1" i="0"/>
          </a:p>
          <a:p>
            <a:pPr marL="0" marR="0" lvl="0" indent="0" algn="l" rtl="0">
              <a:lnSpc>
                <a:spcPct val="100000"/>
              </a:lnSpc>
              <a:spcBef>
                <a:spcPts val="0"/>
              </a:spcBef>
              <a:spcAft>
                <a:spcPts val="0"/>
              </a:spcAft>
              <a:buClr>
                <a:schemeClr val="dk1"/>
              </a:buClr>
              <a:buSzPts val="1200"/>
              <a:buFont typeface="Calibri"/>
              <a:buNone/>
            </a:pPr>
            <a:endParaRPr lang="en-GB" b="1" i="0"/>
          </a:p>
          <a:p>
            <a:pPr marL="0" marR="0" lvl="0" indent="0" algn="l" rtl="0">
              <a:lnSpc>
                <a:spcPct val="100000"/>
              </a:lnSpc>
              <a:spcBef>
                <a:spcPts val="0"/>
              </a:spcBef>
              <a:spcAft>
                <a:spcPts val="0"/>
              </a:spcAft>
              <a:buClr>
                <a:schemeClr val="dk1"/>
              </a:buClr>
              <a:buSzPts val="1200"/>
              <a:buFont typeface="Calibri"/>
              <a:buNone/>
            </a:pPr>
            <a:r>
              <a:rPr lang="en-GB" b="1" i="0"/>
              <a:t>Image source: </a:t>
            </a:r>
            <a:r>
              <a:rPr lang="en-GB" b="0" i="0"/>
              <a:t>Public Domain via Wikimedia Commons</a:t>
            </a:r>
          </a:p>
        </p:txBody>
      </p:sp>
      <p:sp>
        <p:nvSpPr>
          <p:cNvPr id="147" name="Google Shape;14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extLst>
      <p:ext uri="{BB962C8B-B14F-4D97-AF65-F5344CB8AC3E}">
        <p14:creationId xmlns:p14="http://schemas.microsoft.com/office/powerpoint/2010/main" val="2243122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Exposition type: </a:t>
            </a:r>
            <a:r>
              <a:rPr lang="en-GB" b="0"/>
              <a:t>Explanation</a:t>
            </a:r>
          </a:p>
          <a:p>
            <a:pPr marL="0" marR="0" lvl="0" indent="0" algn="l" rtl="0">
              <a:lnSpc>
                <a:spcPct val="100000"/>
              </a:lnSpc>
              <a:spcBef>
                <a:spcPts val="0"/>
              </a:spcBef>
              <a:spcAft>
                <a:spcPts val="0"/>
              </a:spcAft>
              <a:buClr>
                <a:schemeClr val="dk1"/>
              </a:buClr>
              <a:buSzPts val="1200"/>
              <a:buFont typeface="Calibri"/>
              <a:buNone/>
            </a:pPr>
            <a:endParaRPr lang="en-GB"/>
          </a:p>
          <a:p>
            <a:pPr marL="0" marR="0" lvl="0" indent="0" algn="l" rtl="0">
              <a:lnSpc>
                <a:spcPct val="100000"/>
              </a:lnSpc>
              <a:spcBef>
                <a:spcPts val="0"/>
              </a:spcBef>
              <a:spcAft>
                <a:spcPts val="0"/>
              </a:spcAft>
              <a:buClr>
                <a:schemeClr val="dk1"/>
              </a:buClr>
              <a:buSzPts val="1200"/>
              <a:buFont typeface="Calibri"/>
              <a:buNone/>
            </a:pPr>
            <a:r>
              <a:rPr lang="en-GB" b="1"/>
              <a:t>Suggested teacher exposition:</a:t>
            </a:r>
          </a:p>
          <a:p>
            <a:pPr marL="0" lvl="0" indent="0" algn="l" rtl="0">
              <a:lnSpc>
                <a:spcPct val="100000"/>
              </a:lnSpc>
              <a:spcBef>
                <a:spcPts val="0"/>
              </a:spcBef>
              <a:spcAft>
                <a:spcPts val="0"/>
              </a:spcAft>
              <a:buSzPts val="1400"/>
              <a:buNone/>
            </a:pPr>
            <a:r>
              <a:rPr lang="en-GB" b="0" i="0"/>
              <a:t>Let’s take a look at another example. This time we have two different atoms: hydrogen and chlorine, which react to form hydrogen chloride, HCl. Hydrogen atoms look like this. They have one electron, and they need another for a stable electronic configuration. Chlorine atoms look like this. We know they have 7 electrons on their outer shell, because chlorine is group 7of the Periodic Table. </a:t>
            </a:r>
            <a:r>
              <a:rPr lang="en-GB" b="0" i="1"/>
              <a:t>How many more electrons does this atom need? </a:t>
            </a:r>
            <a:r>
              <a:rPr lang="en-GB" b="1" i="1"/>
              <a:t>1. </a:t>
            </a:r>
          </a:p>
          <a:p>
            <a:pPr marL="0" lvl="0" indent="0" algn="l" rtl="0">
              <a:lnSpc>
                <a:spcPct val="100000"/>
              </a:lnSpc>
              <a:spcBef>
                <a:spcPts val="0"/>
              </a:spcBef>
              <a:spcAft>
                <a:spcPts val="0"/>
              </a:spcAft>
              <a:buSzPts val="1400"/>
              <a:buNone/>
            </a:pPr>
            <a:r>
              <a:rPr lang="en-GB" b="0" i="0"/>
              <a:t>Both atoms need one more electron to make a full outer shell. They won’t transfer one electron from one atom to another, they’ll share. If each atom shares one of its electrons they’ll both have enough for a stable electronic configuration (a full outer shell).</a:t>
            </a:r>
          </a:p>
          <a:p>
            <a:pPr marL="0" lvl="0" indent="0" algn="l" rtl="0">
              <a:lnSpc>
                <a:spcPct val="100000"/>
              </a:lnSpc>
              <a:spcBef>
                <a:spcPts val="0"/>
              </a:spcBef>
              <a:spcAft>
                <a:spcPts val="0"/>
              </a:spcAft>
              <a:buSzPts val="1400"/>
              <a:buNone/>
            </a:pPr>
            <a:r>
              <a:rPr lang="en-GB" b="0" i="0"/>
              <a:t>We can show this in a diagram such as this, where the two circles overlap. </a:t>
            </a:r>
            <a:r>
              <a:rPr lang="en-GB" b="1" i="0"/>
              <a:t>Point how how the diagram shows that each atom now has the maximum number of electrons on their outer shell by tracing your finger around the circle and counting the number of electrons you pass on your way around. Count the number of dots to see that they are the same as in the atom diagram. Do the same for the crosses. Note for students how we have kept the original dot and cross so we can see which atom each electron came from. You could challenge more able students to try to come up with this dot-and-cross diagram by themselves.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a:t>Every time two atoms share a pair of electrons, this is one covalent bond. Covalent bonds are very strong. </a:t>
            </a:r>
            <a:r>
              <a:rPr lang="en-GB" b="0" i="0" u="sng"/>
              <a:t>Covalent bonds are strong because both nuclei are strongly attracted to the shared pair of electrons in the covalent bond</a:t>
            </a:r>
            <a:endParaRPr lang="en-GB" b="0" i="0"/>
          </a:p>
          <a:p>
            <a:pPr marL="0" lvl="0" indent="0" algn="l" rtl="0">
              <a:lnSpc>
                <a:spcPct val="100000"/>
              </a:lnSpc>
              <a:spcBef>
                <a:spcPts val="0"/>
              </a:spcBef>
              <a:spcAft>
                <a:spcPts val="0"/>
              </a:spcAft>
              <a:buSzPts val="1400"/>
              <a:buNone/>
            </a:pPr>
            <a:r>
              <a:rPr lang="en-GB" b="0" i="0"/>
              <a:t>We can represent these bonds in a number of different ways, and you will come across these representations in various activities an textbooks. </a:t>
            </a:r>
          </a:p>
          <a:p>
            <a:pPr marL="0" lvl="0" indent="0" algn="l" rtl="0">
              <a:lnSpc>
                <a:spcPct val="100000"/>
              </a:lnSpc>
              <a:spcBef>
                <a:spcPts val="0"/>
              </a:spcBef>
              <a:spcAft>
                <a:spcPts val="0"/>
              </a:spcAft>
              <a:buSzPts val="1400"/>
              <a:buNone/>
            </a:pPr>
            <a:r>
              <a:rPr lang="en-GB" b="0" i="0"/>
              <a:t>In this first representation, the single line between the two element symbols represents one covalent bond (one shared pair of electrons)</a:t>
            </a:r>
          </a:p>
          <a:p>
            <a:pPr marL="0" lvl="0" indent="0" algn="l" rtl="0">
              <a:lnSpc>
                <a:spcPct val="100000"/>
              </a:lnSpc>
              <a:spcBef>
                <a:spcPts val="0"/>
              </a:spcBef>
              <a:spcAft>
                <a:spcPts val="0"/>
              </a:spcAft>
              <a:buSzPts val="1400"/>
              <a:buNone/>
            </a:pPr>
            <a:r>
              <a:rPr lang="en-GB" b="0" i="0"/>
              <a:t>In this second representation, its similar to the previous one, but here we have replaced the line with a little dot and cross, like a simple version of the big dot-and-cross diagram.</a:t>
            </a:r>
          </a:p>
          <a:p>
            <a:pPr marL="0" lvl="0" indent="0" algn="l" rtl="0">
              <a:lnSpc>
                <a:spcPct val="100000"/>
              </a:lnSpc>
              <a:spcBef>
                <a:spcPts val="0"/>
              </a:spcBef>
              <a:spcAft>
                <a:spcPts val="0"/>
              </a:spcAft>
              <a:buSzPts val="1400"/>
              <a:buNone/>
            </a:pPr>
            <a:r>
              <a:rPr lang="en-GB" b="0" i="0"/>
              <a:t>Finally, we have a 3D model of this molecule that looks like a balloon, or sometimes we can show these as a ball and stick model. </a:t>
            </a:r>
          </a:p>
          <a:p>
            <a:pPr marL="0" lvl="0" indent="0" algn="l" rtl="0">
              <a:lnSpc>
                <a:spcPct val="100000"/>
              </a:lnSpc>
              <a:spcBef>
                <a:spcPts val="0"/>
              </a:spcBef>
              <a:spcAft>
                <a:spcPts val="0"/>
              </a:spcAft>
              <a:buSzPts val="1400"/>
              <a:buNone/>
            </a:pPr>
            <a:r>
              <a:rPr lang="en-GB" b="1" i="0"/>
              <a:t>Dual code the ball and stick version of this molecule on the board.</a:t>
            </a:r>
          </a:p>
          <a:p>
            <a:pPr marL="0" lvl="0" indent="0" algn="l" rtl="0">
              <a:lnSpc>
                <a:spcPct val="100000"/>
              </a:lnSpc>
              <a:spcBef>
                <a:spcPts val="0"/>
              </a:spcBef>
              <a:spcAft>
                <a:spcPts val="0"/>
              </a:spcAft>
              <a:buSzPts val="1400"/>
              <a:buNone/>
            </a:pPr>
            <a:r>
              <a:rPr lang="en-GB" b="1" i="0"/>
              <a:t>Show the class a molymod version of the molecule (or ask them to build one) so they can see the shape in 3D.</a:t>
            </a:r>
          </a:p>
          <a:p>
            <a:pPr marL="0" lvl="0" indent="0" algn="l" rtl="0">
              <a:lnSpc>
                <a:spcPct val="100000"/>
              </a:lnSpc>
              <a:spcBef>
                <a:spcPts val="0"/>
              </a:spcBef>
              <a:spcAft>
                <a:spcPts val="0"/>
              </a:spcAft>
              <a:buSzPts val="1400"/>
              <a:buNone/>
            </a:pPr>
            <a:r>
              <a:rPr lang="en-GB" b="0" i="0"/>
              <a:t>This molecule consists of 1 hydrogen atom and 1 chlorine atom, so the chemical formula for the molecule is HCl</a:t>
            </a:r>
          </a:p>
          <a:p>
            <a:pPr marL="0" lvl="0" indent="0" algn="l" rtl="0">
              <a:lnSpc>
                <a:spcPct val="100000"/>
              </a:lnSpc>
              <a:spcBef>
                <a:spcPts val="0"/>
              </a:spcBef>
              <a:spcAft>
                <a:spcPts val="0"/>
              </a:spcAft>
              <a:buSzPts val="1400"/>
              <a:buNone/>
            </a:pPr>
            <a:endParaRPr lang="en-GB" b="0" i="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0"/>
              <a:t>Image source: </a:t>
            </a:r>
            <a:r>
              <a:rPr lang="en-GB" b="0" i="0"/>
              <a:t>Public Domain via Wikimedia Commons</a:t>
            </a:r>
          </a:p>
          <a:p>
            <a:pPr marL="0" lvl="0" indent="0" algn="l" rtl="0">
              <a:lnSpc>
                <a:spcPct val="100000"/>
              </a:lnSpc>
              <a:spcBef>
                <a:spcPts val="0"/>
              </a:spcBef>
              <a:spcAft>
                <a:spcPts val="0"/>
              </a:spcAft>
              <a:buSzPts val="1400"/>
              <a:buNone/>
            </a:pPr>
            <a:endParaRPr lang="en-GB" b="1" i="0"/>
          </a:p>
          <a:p>
            <a:pPr marL="0" marR="0" lvl="0" indent="0" algn="l" rtl="0">
              <a:lnSpc>
                <a:spcPct val="100000"/>
              </a:lnSpc>
              <a:spcBef>
                <a:spcPts val="0"/>
              </a:spcBef>
              <a:spcAft>
                <a:spcPts val="0"/>
              </a:spcAft>
              <a:buClr>
                <a:schemeClr val="dk1"/>
              </a:buClr>
              <a:buSzPts val="1200"/>
              <a:buFont typeface="Calibri"/>
              <a:buNone/>
            </a:pPr>
            <a:endParaRPr lang="en-GB" i="1"/>
          </a:p>
        </p:txBody>
      </p:sp>
      <p:sp>
        <p:nvSpPr>
          <p:cNvPr id="147" name="Google Shape;147;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extLst>
      <p:ext uri="{BB962C8B-B14F-4D97-AF65-F5344CB8AC3E}">
        <p14:creationId xmlns:p14="http://schemas.microsoft.com/office/powerpoint/2010/main" val="2877085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Model teacher exposition:</a:t>
            </a:r>
          </a:p>
          <a:p>
            <a:r>
              <a:rPr lang="en-GB"/>
              <a:t>We will come back to giant covalent substances later in this unit. For now let’s focus on simple covalent substances.</a:t>
            </a:r>
          </a:p>
          <a:p>
            <a:r>
              <a:rPr lang="en-GB"/>
              <a:t>We know that simple covalent substances</a:t>
            </a:r>
          </a:p>
          <a:p>
            <a:pPr>
              <a:buFont typeface="Arial" panose="020B0604020202020204" pitchFamily="34" charset="0"/>
              <a:buChar char="•"/>
            </a:pPr>
            <a:r>
              <a:rPr lang="en-GB"/>
              <a:t>have low melting and boiling points</a:t>
            </a:r>
          </a:p>
          <a:p>
            <a:pPr>
              <a:buFont typeface="Arial" panose="020B0604020202020204" pitchFamily="34" charset="0"/>
              <a:buChar char="•"/>
            </a:pPr>
            <a:r>
              <a:rPr lang="en-GB"/>
              <a:t>are liquids and gases at room temperature</a:t>
            </a:r>
          </a:p>
          <a:p>
            <a:pPr>
              <a:buFont typeface="Arial" panose="020B0604020202020204" pitchFamily="34" charset="0"/>
              <a:buChar char="•"/>
            </a:pPr>
            <a:r>
              <a:rPr lang="en-GB"/>
              <a:t>do not conduct electricity</a:t>
            </a:r>
          </a:p>
          <a:p>
            <a:pPr marL="228600" indent="0">
              <a:buFont typeface="Arial" panose="020B0604020202020204" pitchFamily="34" charset="0"/>
              <a:buNone/>
            </a:pPr>
            <a:r>
              <a:rPr lang="en-GB"/>
              <a:t>Let’s take a look at the structure of these substances and see if we it tells us more about why they all share those properties.</a:t>
            </a:r>
          </a:p>
          <a:p>
            <a:pPr marL="228600" indent="0">
              <a:buFont typeface="Arial" panose="020B0604020202020204" pitchFamily="34" charset="0"/>
              <a:buNone/>
            </a:pPr>
            <a:r>
              <a:rPr lang="en-GB"/>
              <a:t>Lots of the substances you will be very familiar with already are simple covalent substances. Examples of these include:</a:t>
            </a:r>
          </a:p>
          <a:p>
            <a:pPr marL="228600" indent="0">
              <a:buFont typeface="Arial" panose="020B0604020202020204" pitchFamily="34" charset="0"/>
              <a:buNone/>
            </a:pPr>
            <a:r>
              <a:rPr lang="en-GB"/>
              <a:t>water </a:t>
            </a:r>
            <a:r>
              <a:rPr lang="en-GB" b="1"/>
              <a:t>display water image</a:t>
            </a:r>
          </a:p>
          <a:p>
            <a:pPr marL="228600" indent="0">
              <a:buFont typeface="Arial" panose="020B0604020202020204" pitchFamily="34" charset="0"/>
              <a:buNone/>
            </a:pPr>
            <a:r>
              <a:rPr lang="en-GB" b="0"/>
              <a:t>carbon dioxide (CO</a:t>
            </a:r>
            <a:r>
              <a:rPr lang="en-GB" b="0" baseline="-25000"/>
              <a:t>2</a:t>
            </a:r>
            <a:r>
              <a:rPr lang="en-GB" b="0"/>
              <a:t>) </a:t>
            </a:r>
            <a:r>
              <a:rPr lang="en-GB" b="1"/>
              <a:t>display carbon dioxide image</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a:t>and oxygen gas (O</a:t>
            </a:r>
            <a:r>
              <a:rPr lang="en-GB" b="0" baseline="-25000"/>
              <a:t>2</a:t>
            </a:r>
            <a:r>
              <a:rPr lang="en-GB" b="0"/>
              <a:t>) </a:t>
            </a:r>
            <a:r>
              <a:rPr lang="en-GB" b="1"/>
              <a:t>display carbon dioxide image</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a:t>Do you remember back in year 7, you learned to draw particle diagrams for solids liquids and gases? Well these images here are essentially showing you the same thing. Except, if you look at the liquid water, for example, instead of lots of simple circles making up your particle diagram </a:t>
            </a:r>
            <a:r>
              <a:rPr lang="en-GB" b="1"/>
              <a:t>dual code the year 7 version of this particle diagram on the board to make the link back</a:t>
            </a:r>
            <a:endParaRPr lang="en-GB" b="0"/>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a:t>, you’ve got lots of simple molecules. See each one has 2 H’s and 1 O – for H2O. Just like in your liquid particle diagram these molecules are touching each other, close together, but not so tightly packed that they can’t move, like in a solid. They can flow past each other. </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a:t>Looking at the other two particle diagrams, carbon dioxide and oxygen gas, these both depict gases, so they might remind you of the particle diagrams you drew in year 7 of gases, where each little circle didn’t touch its neighbours, because they can all move freely and fill the container. </a:t>
            </a:r>
            <a:r>
              <a:rPr lang="en-GB" b="1"/>
              <a:t>dual code the year 7 version of this particle diagram on the board to make the link back</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a:t>Well you probably already knew that the formulae for oxygen gas and carbon dioxide were O2 and CO2, so it make more sense now that each of those little circles that you drew back in year 7 represented one molecule of each of these gases.</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a:t>So, simple covalent substances consist of many small molecules.</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a:t>Water consists of many molecules of H</a:t>
            </a:r>
            <a:r>
              <a:rPr lang="en-GB" b="0" baseline="-25000"/>
              <a:t>2</a:t>
            </a:r>
            <a:r>
              <a:rPr lang="en-GB" b="0" baseline="0"/>
              <a:t>O</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baseline="0"/>
              <a:t>Oxygen gas consists of many molecules of O</a:t>
            </a:r>
            <a:r>
              <a:rPr lang="en-GB" b="0" baseline="-25000"/>
              <a:t>2. </a:t>
            </a:r>
            <a:r>
              <a:rPr lang="en-GB" b="0" baseline="0"/>
              <a:t>These are diatomic molecules. </a:t>
            </a:r>
            <a:r>
              <a:rPr lang="en-GB" b="0" i="1" baseline="0"/>
              <a:t>Who can remember what a diatomic element means from year 9? </a:t>
            </a:r>
            <a:r>
              <a:rPr lang="en-GB" b="1" i="1" baseline="0"/>
              <a:t>An element that exists as molecules made of pairs of atoms (2 oxygens for example). Other examples are H</a:t>
            </a:r>
            <a:r>
              <a:rPr lang="en-GB" b="1" i="1" baseline="-25000"/>
              <a:t>2</a:t>
            </a:r>
            <a:r>
              <a:rPr lang="en-GB" b="1" i="1" baseline="0"/>
              <a:t>, Cl</a:t>
            </a:r>
            <a:r>
              <a:rPr lang="en-GB" b="1" i="1" baseline="-25000"/>
              <a:t>2</a:t>
            </a:r>
            <a:r>
              <a:rPr lang="en-GB" b="1" i="1" baseline="0"/>
              <a:t>.</a:t>
            </a:r>
            <a:endParaRPr lang="en-GB" b="0" baseline="0"/>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baseline="0"/>
              <a:t>Carbon dioxide gas consists of many molecules of CO</a:t>
            </a:r>
            <a:r>
              <a:rPr lang="en-GB" b="0" baseline="-25000"/>
              <a:t>2</a:t>
            </a:r>
            <a:endParaRPr lang="en-GB" b="0" baseline="0"/>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baseline="0"/>
              <a:t>And many many other simple covalent substances consist of other small molecules.</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baseline="0"/>
              <a:t>Holding these molecules together, are very strong covalent bonds, which we’ll learn more about next lesson. These bonds hold the hydrogen atoms to the oxygen atom in a water molecule, and they hold the carbon atom to the oxygen atoms in CO</a:t>
            </a:r>
            <a:r>
              <a:rPr lang="en-GB" b="0" baseline="-25000"/>
              <a:t>2</a:t>
            </a:r>
            <a:r>
              <a:rPr lang="en-GB" b="0" baseline="0"/>
              <a:t>.</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baseline="0"/>
              <a:t>However, in between the molecules there are just weak forces, called intermolecular forces. That means in between one carbon dioxide molecule and another carbon dioxide molecule, there are only weak (or sometimes none at all) forces holding them together. This is why most of the simple covalent substances are liquids or gases at room temperature. The intermolecular forces increase with the size of the molecules, so larger molecules have higher melting and boiling points.</a:t>
            </a:r>
            <a:endParaRPr lang="en-GB" b="0"/>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GB" b="0"/>
          </a:p>
          <a:p>
            <a:pPr marL="228600" indent="0">
              <a:buFont typeface="Arial" panose="020B0604020202020204" pitchFamily="34" charset="0"/>
              <a:buNone/>
            </a:pPr>
            <a:endParaRPr lang="en-GB" b="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3616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Model teacher exposition:</a:t>
            </a:r>
          </a:p>
          <a:p>
            <a:r>
              <a:rPr lang="en-GB"/>
              <a:t>So far we have looked at metallic substances and metallic bonding, ionic substances and ionic bonding, and now finally we will look at covalent substances and covalent bonding.</a:t>
            </a:r>
          </a:p>
          <a:p>
            <a:r>
              <a:rPr lang="en-GB"/>
              <a:t>Let’s start with the properties of covalent substances.</a:t>
            </a:r>
          </a:p>
          <a:p>
            <a:r>
              <a:rPr lang="en-GB"/>
              <a:t>There are two kinds of covalent substances: simple and giant.</a:t>
            </a:r>
          </a:p>
          <a:p>
            <a:r>
              <a:rPr lang="en-GB" i="1"/>
              <a:t>Where have we heard of giant structures in the past? </a:t>
            </a:r>
            <a:r>
              <a:rPr lang="en-GB" b="1" i="1"/>
              <a:t>In metals and in giant ionic lattices.</a:t>
            </a:r>
          </a:p>
          <a:p>
            <a:r>
              <a:rPr lang="en-GB" b="0" i="1"/>
              <a:t>What did we mean in those examples by a giant structure? </a:t>
            </a:r>
            <a:r>
              <a:rPr lang="en-GB" b="1" i="1"/>
              <a:t>A substance which has a repeating structure of many many atoms or ions.</a:t>
            </a:r>
          </a:p>
          <a:p>
            <a:r>
              <a:rPr lang="en-GB" b="0" i="0"/>
              <a:t>This is also the same for covalent substances – they can be giant, or the opposite – they can be simple involving just a few atoms bonded together.</a:t>
            </a:r>
          </a:p>
          <a:p>
            <a:r>
              <a:rPr lang="en-GB" b="0" i="0"/>
              <a:t>Look carefully at the structure of each. Let’s see if you can predict some of the properties that these substances will have by looking at the structures.</a:t>
            </a:r>
          </a:p>
          <a:p>
            <a:r>
              <a:rPr lang="en-GB" b="1" i="0"/>
              <a:t>Go through each of the properties as they pop up, explaining why each relates to the structure of the substance.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a:t>Simple covalent substance have low melting and boiling points (or are liquids and gases at room temperature) because </a:t>
            </a:r>
            <a:r>
              <a:rPr lang="en-GB" sz="1200" b="0">
                <a:latin typeface="Century Gothic" panose="020B0502020202020204" pitchFamily="34" charset="0"/>
              </a:rPr>
              <a:t>they have weak intermolecular forces of attraction between the molecules. These require little energy to overcome and melt or boil the substance.</a:t>
            </a:r>
          </a:p>
          <a:p>
            <a:endParaRPr lang="en-GB" b="1" i="0"/>
          </a:p>
          <a:p>
            <a:endParaRPr lang="en-GB" b="1" i="0"/>
          </a:p>
          <a:p>
            <a:endParaRPr lang="en-GB" b="0" i="0"/>
          </a:p>
          <a:p>
            <a:endParaRPr lang="en-GB" b="0" i="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2089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The second answer is correct.</a:t>
            </a:r>
          </a:p>
          <a:p>
            <a:r>
              <a:rPr lang="en-GB" b="0"/>
              <a:t>In the first answer, each oxygen atom has a total of 8 electrons in the valence shell which is a stable arrangement, and so students often offer this as the dot and cross diagram because it seems to be correct. However, looking at the electronic configuration of an oxygen atom, the valence shell starts off with 6 electrons. This answer suggests that the oxygen atoms start off with 7, and so they only need to share one pair. </a:t>
            </a:r>
          </a:p>
          <a:p>
            <a:endParaRPr lang="en-GB" b="1"/>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Calibri"/>
              <a:cs typeface="Calibri"/>
              <a:sym typeface="Calibri"/>
            </a:endParaRPr>
          </a:p>
          <a:p>
            <a:r>
              <a:rPr lang="en-GB" sz="1200" b="0" i="0" u="none" strike="noStrike" cap="none">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Respond to one another.</a:t>
            </a:r>
            <a:endParaRPr lang="en-GB"/>
          </a:p>
          <a:p>
            <a:endParaRPr lang="en-GB"/>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445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a:t>Blue: incorrect - only non-metals</a:t>
            </a:r>
          </a:p>
          <a:p>
            <a:r>
              <a:rPr lang="en-GB" b="0"/>
              <a:t>Yellow: correct</a:t>
            </a:r>
          </a:p>
          <a:p>
            <a:r>
              <a:rPr lang="en-GB" b="0"/>
              <a:t>Green: correct</a:t>
            </a:r>
          </a:p>
          <a:p>
            <a:r>
              <a:rPr lang="en-GB" b="0"/>
              <a:t>Pink: incorrect</a:t>
            </a:r>
          </a:p>
          <a:p>
            <a:endParaRPr lang="en-GB" b="0"/>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Calibri"/>
              <a:cs typeface="Calibri"/>
              <a:sym typeface="Calibri"/>
            </a:endParaRPr>
          </a:p>
          <a:p>
            <a:r>
              <a:rPr lang="en-GB" sz="1200" b="0" i="0" u="none" strike="noStrike" cap="none">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Respond to one another.</a:t>
            </a:r>
            <a:endParaRPr lang="en-GB"/>
          </a:p>
          <a:p>
            <a:endParaRPr lang="en-GB"/>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The I-We-You section aims to support pupils to build skills that they most commonly need when answering questions associated with this knowledge in the assessment. </a:t>
            </a: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5492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The I-We-You section aims to support pupils to build skills that they most commonly need when answering questions associated with this knowledge in the assessment. </a:t>
            </a: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809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The I-We-You section aims to support pupils to build skills that they most commonly need when answering questions associated with this knowledge in the assessment. </a:t>
            </a: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30732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a:t>Q1. Answer: A</a:t>
            </a:r>
          </a:p>
          <a:p>
            <a:pPr marL="0" marR="0" lvl="0" indent="0" algn="l" rtl="0">
              <a:lnSpc>
                <a:spcPct val="100000"/>
              </a:lnSpc>
              <a:spcBef>
                <a:spcPts val="0"/>
              </a:spcBef>
              <a:spcAft>
                <a:spcPts val="0"/>
              </a:spcAft>
              <a:buClr>
                <a:schemeClr val="dk1"/>
              </a:buClr>
              <a:buSzPts val="1200"/>
              <a:buFont typeface="+mj-lt"/>
              <a:buNone/>
            </a:pPr>
            <a:r>
              <a:rPr lang="en-GB" b="0"/>
              <a:t>If students answer B, they have mistakenly suggested that covalent bonding occurs between metal atoms instead of non-metal atoms. </a:t>
            </a:r>
            <a:r>
              <a:rPr lang="en-GB" i="1"/>
              <a:t>To fix-it, remind students that metallic and ionic bonding involve at least one metal atoms, but covalent is always involving only non-metals.</a:t>
            </a:r>
          </a:p>
          <a:p>
            <a:pPr marL="0" marR="0" lvl="0" indent="0" algn="l" rtl="0">
              <a:lnSpc>
                <a:spcPct val="100000"/>
              </a:lnSpc>
              <a:spcBef>
                <a:spcPts val="0"/>
              </a:spcBef>
              <a:spcAft>
                <a:spcPts val="0"/>
              </a:spcAft>
              <a:buClr>
                <a:schemeClr val="dk1"/>
              </a:buClr>
              <a:buSzPts val="1200"/>
              <a:buFont typeface="+mj-lt"/>
              <a:buNone/>
            </a:pPr>
            <a:r>
              <a:rPr lang="en-GB" i="0"/>
              <a:t>If students answer C, they have mixed up ionic bonding and covalent bonding. </a:t>
            </a:r>
            <a:r>
              <a:rPr lang="en-GB" i="1"/>
              <a:t>Model the process of each of these with dot-and-cross diagrams on the board to show the difference.</a:t>
            </a:r>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C</a:t>
            </a:r>
          </a:p>
          <a:p>
            <a:pPr marL="0" marR="0" lvl="0" indent="0" algn="l" rtl="0">
              <a:lnSpc>
                <a:spcPct val="100000"/>
              </a:lnSpc>
              <a:spcBef>
                <a:spcPts val="0"/>
              </a:spcBef>
              <a:spcAft>
                <a:spcPts val="0"/>
              </a:spcAft>
              <a:buClr>
                <a:schemeClr val="dk1"/>
              </a:buClr>
              <a:buSzPts val="1200"/>
              <a:buFont typeface="+mj-lt"/>
              <a:buNone/>
            </a:pPr>
            <a:r>
              <a:rPr lang="en-GB" b="0"/>
              <a:t>If students answer A, they do not recall that a double line represents a double covalent bond. If students answer B, they do not know that a double line represents 2 pairs of electrons, so two double lines represents 4 pairs of electrons in total in this molecule (1 line represents 1 pair of electrons). </a:t>
            </a:r>
            <a:r>
              <a:rPr lang="en-GB" i="1"/>
              <a:t>To fix-it, give students other examples of covalent compounds and ask them to deduce the number of electron pairs shared and the number of covalent bonds.</a:t>
            </a:r>
            <a:endParaRPr lang="en-GB" b="0" i="1"/>
          </a:p>
          <a:p>
            <a:endParaRPr lang="en-GB"/>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C</a:t>
            </a:r>
          </a:p>
          <a:p>
            <a:pPr marL="0" marR="0" lvl="0" indent="0" algn="l" rtl="0">
              <a:lnSpc>
                <a:spcPct val="100000"/>
              </a:lnSpc>
              <a:spcBef>
                <a:spcPts val="0"/>
              </a:spcBef>
              <a:spcAft>
                <a:spcPts val="0"/>
              </a:spcAft>
              <a:buClr>
                <a:schemeClr val="dk1"/>
              </a:buClr>
              <a:buSzPts val="1200"/>
              <a:buFont typeface="+mj-lt"/>
              <a:buNone/>
            </a:pPr>
            <a:r>
              <a:rPr lang="en-GB" b="0"/>
              <a:t>If students answer A, they think that in order to conduct electricity, a substance must be a solid. If students answer B, they have the misconception that pure water conducts electricity (and have disregarded the property taught in this lesson in favour of this misconception). </a:t>
            </a:r>
            <a:r>
              <a:rPr lang="en-GB" i="1"/>
              <a:t>To fix-it, demonstrate an ionic solution conducting electricity with a simple circuit and lamp. To fix-it, explain that because water is a simple covalent substance it does not conduct electricity, as there are no free electrons or ions to carry the charge. Explain that water can conduct electricity if we dissolve certain substances in it, such as salt, because then we have an ionic substance dissolved and the ions can move through the liquid and carry a charge. </a:t>
            </a:r>
            <a:endParaRPr lang="en-GB" b="0" i="1"/>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696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Plants </a:t>
            </a:r>
            <a:r>
              <a:rPr lang="en-GB" sz="1200" b="0" i="0" u="none" strike="noStrike" cap="none">
                <a:solidFill>
                  <a:srgbClr val="1F3864"/>
                </a:solidFill>
                <a:latin typeface="Century Gothic"/>
                <a:sym typeface="Wingdings" pitchFamily="2" charset="2"/>
              </a:rPr>
              <a:t> voles  owls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Wingdings" pitchFamily="2" charset="2"/>
              </a:rPr>
              <a:t>Owls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Wingdings" pitchFamily="2" charset="2"/>
              </a:rPr>
              <a:t>Voles</a:t>
            </a:r>
            <a:endParaRPr lang="en-GB" sz="1200" b="0" i="0" u="none" strike="noStrike" cap="none">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Non-metals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To achieve a stable electron arrangement/full outer shell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A full outer shell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A group of non-metal atoms covalently bonded together.</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Diamond, graphite</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a:solidFill>
                  <a:schemeClr val="tx1"/>
                </a:solidFill>
                <a:effectLst/>
                <a:latin typeface="+mn-lt"/>
                <a:ea typeface="+mn-ea"/>
                <a:cs typeface="+mn-cs"/>
              </a:rPr>
              <a:t>Big Idea: Structure Determines Properties</a:t>
            </a:r>
          </a:p>
          <a:p>
            <a:r>
              <a:rPr lang="en-GB" sz="1200" b="0" kern="1200">
                <a:solidFill>
                  <a:schemeClr val="tx1"/>
                </a:solidFill>
                <a:effectLst/>
                <a:latin typeface="+mn-lt"/>
                <a:ea typeface="+mn-ea"/>
                <a:cs typeface="+mn-cs"/>
              </a:rPr>
              <a:t>This is the sixth unit that students will study under the big idea ‘Structure Determines Properties’. Students should have an understanding of the different types of bonding, so covalent bonding will be the focus of this review lesson.</a:t>
            </a:r>
          </a:p>
          <a:p>
            <a:endParaRPr lang="en-GB" sz="1200" kern="1200">
              <a:solidFill>
                <a:schemeClr val="tx1"/>
              </a:solidFill>
              <a:effectLst/>
              <a:latin typeface="+mn-lt"/>
              <a:ea typeface="+mn-ea"/>
              <a:cs typeface="+mn-cs"/>
            </a:endParaRPr>
          </a:p>
          <a:p>
            <a:r>
              <a:rPr lang="en-GB" sz="1200" b="1" kern="1200">
                <a:solidFill>
                  <a:schemeClr val="tx1"/>
                </a:solidFill>
                <a:effectLst/>
                <a:latin typeface="+mn-lt"/>
                <a:ea typeface="+mn-ea"/>
                <a:cs typeface="+mn-cs"/>
              </a:rPr>
              <a:t>Suggested Hook:</a:t>
            </a:r>
          </a:p>
          <a:p>
            <a:r>
              <a:rPr lang="en-GB" sz="1200" b="0" kern="1200">
                <a:solidFill>
                  <a:schemeClr val="tx1"/>
                </a:solidFill>
                <a:effectLst/>
                <a:latin typeface="+mn-lt"/>
                <a:ea typeface="+mn-ea"/>
                <a:cs typeface="+mn-cs"/>
              </a:rPr>
              <a:t>How many different molecules can you name? What is a molecule?</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Guidance:</a:t>
            </a:r>
          </a:p>
          <a:p>
            <a:r>
              <a:rPr lang="en-US" b="0"/>
              <a:t>See unit overview document and planning guidance to see how these objectives are typically assessed at GCSE, including examples of what students should be able to do following this lesson.</a:t>
            </a:r>
          </a:p>
          <a:p>
            <a:r>
              <a:rPr lang="en-US" b="1"/>
              <a:t>Planning for different needs:</a:t>
            </a:r>
          </a:p>
          <a:p>
            <a:r>
              <a:rPr lang="en-US" b="0"/>
              <a:t>The learning objectives given on this slide are suggested based on the most common requirements for exams, however they can be adapted based on the needs of different classes.</a:t>
            </a:r>
          </a:p>
          <a:p>
            <a:r>
              <a:rPr lang="en-US" b="0"/>
              <a:t>For best practice, the unit preparation booklet should be used to determine the appropriate focus of lessons within the unit. </a:t>
            </a:r>
          </a:p>
          <a:p>
            <a:r>
              <a:rPr lang="en-US" b="0"/>
              <a:t>While it is not possible to explicitly split content into levelled grades, we recommend that lesson objectives can be classified as critical, core or stretch. </a:t>
            </a:r>
          </a:p>
          <a:p>
            <a:r>
              <a:rPr lang="en-US" b="0" i="1"/>
              <a:t>Critical</a:t>
            </a:r>
            <a:r>
              <a:rPr lang="en-US" b="0"/>
              <a:t>: the content or skill is essential for all students to be able to progress.</a:t>
            </a:r>
          </a:p>
          <a:p>
            <a:r>
              <a:rPr lang="en-US" b="0" i="1"/>
              <a:t>Core</a:t>
            </a:r>
            <a:r>
              <a:rPr lang="en-US" b="0"/>
              <a:t>: the content or skill is important for students to progress, but other opportunities may be available to revisit it.</a:t>
            </a:r>
          </a:p>
          <a:p>
            <a:r>
              <a:rPr lang="en-US" b="0" i="1"/>
              <a:t>Stretch</a:t>
            </a:r>
            <a:r>
              <a:rPr lang="en-US" b="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a:t>Key skill: </a:t>
            </a:r>
            <a:r>
              <a:rPr lang="en-US" b="0"/>
              <a:t>this is a crucial skill being developed in this unit as part of the skill mapping</a:t>
            </a:r>
          </a:p>
          <a:p>
            <a:endParaRPr lang="en-US"/>
          </a:p>
          <a:p>
            <a:r>
              <a:rPr lang="en-GB" sz="1800" b="1">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C5.1.1 Lesson Objectives:</a:t>
            </a:r>
          </a:p>
          <a:p>
            <a:r>
              <a:rPr lang="en-US" sz="1800">
                <a:latin typeface="Century Gothic" panose="020B0502020202020204" pitchFamily="34" charset="0"/>
              </a:rPr>
              <a:t>Critical: Identify different types of bonding from chemical formulae</a:t>
            </a:r>
          </a:p>
          <a:p>
            <a:r>
              <a:rPr lang="en-US" sz="1800">
                <a:latin typeface="Century Gothic" panose="020B0502020202020204" pitchFamily="34" charset="0"/>
              </a:rPr>
              <a:t>Critical: Describe what happens when a covalent bond is formed</a:t>
            </a:r>
          </a:p>
          <a:p>
            <a:r>
              <a:rPr lang="en-US" sz="1800">
                <a:latin typeface="Century Gothic" panose="020B0502020202020204" pitchFamily="34" charset="0"/>
              </a:rPr>
              <a:t>Critical: Use diagrams to show covalent bonding</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a:solidFill>
                  <a:schemeClr val="tx1"/>
                </a:solidFill>
                <a:effectLst/>
                <a:latin typeface="+mn-lt"/>
                <a:ea typeface="+mn-ea"/>
                <a:cs typeface="+mn-cs"/>
              </a:rPr>
              <a:t>Purpose:</a:t>
            </a:r>
            <a:r>
              <a:rPr lang="en-GB" sz="1200" b="0" kern="1200">
                <a:solidFill>
                  <a:schemeClr val="tx1"/>
                </a:solidFill>
                <a:effectLst/>
                <a:latin typeface="+mn-lt"/>
                <a:ea typeface="+mn-ea"/>
                <a:cs typeface="+mn-cs"/>
              </a:rPr>
              <a:t>. </a:t>
            </a:r>
            <a:r>
              <a:rPr lang="en-GB" sz="1200" kern="120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the sequence of lessons. </a:t>
            </a:r>
          </a:p>
          <a:p>
            <a:endParaRPr lang="en-GB" sz="1200" b="1" kern="1200">
              <a:solidFill>
                <a:schemeClr val="tx1"/>
              </a:solidFill>
              <a:effectLst/>
              <a:latin typeface="+mn-lt"/>
              <a:ea typeface="+mn-ea"/>
              <a:cs typeface="+mn-cs"/>
            </a:endParaRPr>
          </a:p>
          <a:p>
            <a:r>
              <a:rPr lang="en-GB" sz="1200" b="1" kern="1200">
                <a:solidFill>
                  <a:schemeClr val="tx1"/>
                </a:solidFill>
                <a:effectLst/>
                <a:latin typeface="+mn-lt"/>
                <a:ea typeface="+mn-ea"/>
                <a:cs typeface="+mn-cs"/>
              </a:rPr>
              <a:t>Teacher guidance:</a:t>
            </a:r>
          </a:p>
          <a:p>
            <a:r>
              <a:rPr lang="en-GB" sz="1200" kern="1200">
                <a:solidFill>
                  <a:schemeClr val="tx1"/>
                </a:solidFill>
                <a:effectLst/>
                <a:latin typeface="+mn-lt"/>
                <a:ea typeface="+mn-ea"/>
                <a:cs typeface="+mn-cs"/>
              </a:rPr>
              <a:t>Pupils should be directed to the C5.1 Link to Big Ideas worksheet (either in their booklet or printed). </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Teachers should use guided reading techniques to read aloud with the </a:t>
            </a:r>
            <a:r>
              <a:rPr lang="en-GB" sz="1200" b="0" kern="1200">
                <a:solidFill>
                  <a:schemeClr val="tx1"/>
                </a:solidFill>
                <a:effectLst/>
                <a:latin typeface="+mn-lt"/>
                <a:ea typeface="+mn-ea"/>
                <a:cs typeface="+mn-cs"/>
              </a:rPr>
              <a:t>pupils. Tier 3 vocabulary has been highlighted. (It may need to be adapted further for LPAs or pupils with different reading ages.)</a:t>
            </a:r>
          </a:p>
          <a:p>
            <a:endParaRPr lang="en-GB" sz="1200" b="0" kern="1200">
              <a:solidFill>
                <a:schemeClr val="tx1"/>
              </a:solidFill>
              <a:effectLst/>
              <a:latin typeface="+mn-lt"/>
              <a:ea typeface="+mn-ea"/>
              <a:cs typeface="+mn-cs"/>
            </a:endParaRPr>
          </a:p>
          <a:p>
            <a:r>
              <a:rPr lang="en-GB" sz="1200" b="0" kern="120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effectLst/>
                <a:latin typeface="+mn-lt"/>
                <a:ea typeface="+mn-ea"/>
                <a:cs typeface="+mn-cs"/>
              </a:rPr>
              <a:t>1. What are you most excited to learn about in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effectLst/>
                <a:latin typeface="+mn-lt"/>
                <a:ea typeface="+mn-ea"/>
                <a:cs typeface="+mn-cs"/>
              </a:rPr>
              <a:t>2. What do you already know about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effectLst/>
                <a:latin typeface="+mn-lt"/>
                <a:ea typeface="+mn-ea"/>
                <a:cs typeface="+mn-cs"/>
              </a:rPr>
              <a:t>3. What is matter?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effectLst/>
                <a:latin typeface="+mn-lt"/>
                <a:ea typeface="+mn-ea"/>
                <a:cs typeface="+mn-cs"/>
              </a:rPr>
              <a:t>4. Why do you think it’s important to learn that our bodies are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effectLst/>
                <a:latin typeface="+mn-lt"/>
                <a:ea typeface="+mn-ea"/>
                <a:cs typeface="+mn-cs"/>
              </a:rPr>
              <a:t>5. What knowledge from previous science lessons might help 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a:solidFill>
                  <a:schemeClr val="tx1"/>
                </a:solidFill>
                <a:effectLst/>
                <a:latin typeface="+mn-lt"/>
                <a:ea typeface="+mn-ea"/>
                <a:cs typeface="+mn-cs"/>
              </a:rPr>
              <a:t>6. What questions do you have about this topic?</a:t>
            </a:r>
          </a:p>
          <a:p>
            <a:endParaRPr lang="en-GB" sz="1200" b="0" kern="1200">
              <a:solidFill>
                <a:schemeClr val="tx1"/>
              </a:solidFill>
              <a:effectLst/>
              <a:latin typeface="+mn-lt"/>
              <a:ea typeface="+mn-ea"/>
              <a:cs typeface="+mn-cs"/>
            </a:endParaRPr>
          </a:p>
          <a:p>
            <a:r>
              <a:rPr lang="en-GB" sz="1200" b="0" kern="1200">
                <a:solidFill>
                  <a:schemeClr val="tx1"/>
                </a:solidFill>
                <a:effectLst/>
                <a:latin typeface="+mn-lt"/>
                <a:ea typeface="+mn-ea"/>
                <a:cs typeface="+mn-cs"/>
              </a:rPr>
              <a:t>There are a range of ways to use this resource:</a:t>
            </a:r>
          </a:p>
          <a:p>
            <a:r>
              <a:rPr lang="en-GB" sz="1200" b="0" kern="120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a:solidFill>
                  <a:schemeClr val="tx1"/>
                </a:solidFill>
                <a:effectLst/>
                <a:latin typeface="+mn-lt"/>
                <a:ea typeface="+mn-ea"/>
                <a:cs typeface="+mn-cs"/>
              </a:rPr>
              <a:t>3. Have students complete as part of a booklet. </a:t>
            </a:r>
          </a:p>
          <a:p>
            <a:pPr lvl="0"/>
            <a:r>
              <a:rPr lang="en-GB" sz="1200" b="0" kern="1200">
                <a:solidFill>
                  <a:schemeClr val="tx1"/>
                </a:solidFill>
                <a:effectLst/>
                <a:latin typeface="+mn-lt"/>
                <a:ea typeface="+mn-ea"/>
                <a:cs typeface="+mn-cs"/>
              </a:rPr>
              <a:t>Set as a homework prior to a unit. </a:t>
            </a: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 </a:t>
            </a:r>
          </a:p>
          <a:p>
            <a:r>
              <a:rPr lang="en-GB" sz="1200" i="1" kern="1200">
                <a:solidFill>
                  <a:schemeClr val="tx1"/>
                </a:solidFill>
                <a:effectLst/>
                <a:latin typeface="+mn-lt"/>
                <a:ea typeface="+mn-ea"/>
                <a:cs typeface="+mn-cs"/>
              </a:rPr>
              <a:t>If you have any feedback about how this resource could be used/improved, please contact the science mastery team: </a:t>
            </a:r>
            <a:r>
              <a:rPr lang="en-GB" sz="1200" i="1" u="sng" kern="1200">
                <a:solidFill>
                  <a:schemeClr val="tx1"/>
                </a:solidFill>
                <a:effectLst/>
                <a:latin typeface="+mn-lt"/>
                <a:ea typeface="+mn-ea"/>
                <a:cs typeface="+mn-cs"/>
                <a:hlinkClick r:id="rId3"/>
              </a:rPr>
              <a:t>sciencemastery@arkonline.org</a:t>
            </a:r>
            <a:endParaRPr lang="en-GB" sz="1200" kern="1200">
              <a:solidFill>
                <a:schemeClr val="tx1"/>
              </a:solidFill>
              <a:effectLst/>
              <a:latin typeface="+mn-lt"/>
              <a:ea typeface="+mn-ea"/>
              <a:cs typeface="+mn-cs"/>
            </a:endParaRPr>
          </a:p>
          <a:p>
            <a:r>
              <a:rPr lang="en-GB" sz="1200" i="1"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GB" sz="1200" i="1"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 </a:t>
            </a:r>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Purpose: </a:t>
            </a:r>
            <a:r>
              <a:rPr lang="en-GB" b="0"/>
              <a:t>Fix-it slide </a:t>
            </a:r>
            <a:r>
              <a:rPr lang="en-GB"/>
              <a:t>to spend time on any gaps identified in previous learning from pre-unit quiz. </a:t>
            </a: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rgbClr val="000000"/>
              </a:buClr>
              <a:buSzPts val="1400"/>
              <a:buFont typeface="Arial"/>
              <a:buNone/>
            </a:pPr>
            <a:r>
              <a:rPr lang="en-GB" sz="1200" b="0" i="0" u="none" strike="noStrike" cap="none">
                <a:solidFill>
                  <a:schemeClr val="dk1"/>
                </a:solidFill>
                <a:latin typeface="Calibri"/>
                <a:cs typeface="Calibri"/>
                <a:sym typeface="Calibri"/>
              </a:rPr>
              <a:t>Exposition type: Explanation</a:t>
            </a:r>
          </a:p>
          <a:p>
            <a:endParaRPr lang="en-GB"/>
          </a:p>
          <a:p>
            <a:pPr marL="0" lvl="0" indent="0" algn="l" rtl="0">
              <a:lnSpc>
                <a:spcPct val="100000"/>
              </a:lnSpc>
              <a:spcBef>
                <a:spcPts val="0"/>
              </a:spcBef>
              <a:spcAft>
                <a:spcPts val="0"/>
              </a:spcAft>
              <a:buSzPts val="1400"/>
              <a:buNone/>
            </a:pPr>
            <a:r>
              <a:rPr lang="en-GB" b="1"/>
              <a:t>Suggested teacher exposition:</a:t>
            </a:r>
          </a:p>
          <a:p>
            <a:pPr marL="0" lvl="0" indent="0" algn="l" rtl="0">
              <a:lnSpc>
                <a:spcPct val="100000"/>
              </a:lnSpc>
              <a:spcBef>
                <a:spcPts val="0"/>
              </a:spcBef>
              <a:spcAft>
                <a:spcPts val="0"/>
              </a:spcAft>
              <a:buSzPts val="1400"/>
              <a:buNone/>
            </a:pPr>
            <a:r>
              <a:rPr lang="en-GB" b="0" i="1"/>
              <a:t>Who can remember the two kinds of covalent substances? </a:t>
            </a:r>
            <a:r>
              <a:rPr lang="en-GB" b="1" i="1"/>
              <a:t>Simple and giant covalent.</a:t>
            </a:r>
          </a:p>
          <a:p>
            <a:pPr marL="0" lvl="0" indent="0" algn="l" rtl="0">
              <a:lnSpc>
                <a:spcPct val="100000"/>
              </a:lnSpc>
              <a:spcBef>
                <a:spcPts val="0"/>
              </a:spcBef>
              <a:spcAft>
                <a:spcPts val="0"/>
              </a:spcAft>
              <a:buSzPts val="1400"/>
              <a:buNone/>
            </a:pPr>
            <a:r>
              <a:rPr lang="en-GB" b="0" i="0"/>
              <a:t>Today we will be looking more closely at covalent bonding. Covalent bonds are the bonds that hold the molecules together in covalent substances (just like ionic substances are held together by ionic bonds).</a:t>
            </a:r>
          </a:p>
          <a:p>
            <a:pPr marL="0" lvl="0" indent="0" algn="l" rtl="0">
              <a:lnSpc>
                <a:spcPct val="100000"/>
              </a:lnSpc>
              <a:spcBef>
                <a:spcPts val="0"/>
              </a:spcBef>
              <a:spcAft>
                <a:spcPts val="0"/>
              </a:spcAft>
              <a:buSzPts val="1400"/>
              <a:buNone/>
            </a:pPr>
            <a:r>
              <a:rPr lang="en-GB" b="0" i="0"/>
              <a:t>If we look at the word covalent, there’s a clue as to how this bonding comes about.</a:t>
            </a:r>
          </a:p>
          <a:p>
            <a:pPr marL="0" lvl="0" indent="0" algn="l" rtl="0">
              <a:lnSpc>
                <a:spcPct val="100000"/>
              </a:lnSpc>
              <a:spcBef>
                <a:spcPts val="0"/>
              </a:spcBef>
              <a:spcAft>
                <a:spcPts val="0"/>
              </a:spcAft>
              <a:buSzPts val="1400"/>
              <a:buNone/>
            </a:pPr>
            <a:r>
              <a:rPr lang="en-GB" b="0" i="0"/>
              <a:t>Co- means together or partnered, like co-parenting, co-operating, co-captain. </a:t>
            </a:r>
          </a:p>
          <a:p>
            <a:pPr marL="0" lvl="0" indent="0" algn="l" rtl="0">
              <a:lnSpc>
                <a:spcPct val="100000"/>
              </a:lnSpc>
              <a:spcBef>
                <a:spcPts val="0"/>
              </a:spcBef>
              <a:spcAft>
                <a:spcPts val="0"/>
              </a:spcAft>
              <a:buSzPts val="1400"/>
              <a:buNone/>
            </a:pPr>
            <a:r>
              <a:rPr lang="en-GB" b="0" i="0"/>
              <a:t>-valent means it has to do with the valence shell of an atom – the outer shell. This is where the electrons are that are involved in bonding.</a:t>
            </a:r>
          </a:p>
          <a:p>
            <a:pPr marL="0" lvl="0" indent="0" algn="l" rtl="0">
              <a:lnSpc>
                <a:spcPct val="100000"/>
              </a:lnSpc>
              <a:spcBef>
                <a:spcPts val="0"/>
              </a:spcBef>
              <a:spcAft>
                <a:spcPts val="0"/>
              </a:spcAft>
              <a:buSzPts val="1400"/>
              <a:buNone/>
            </a:pPr>
            <a:r>
              <a:rPr lang="en-GB" b="0" i="0"/>
              <a:t>So, covalent bonding occurs where two or more non-metal atoms share pairs of electrons in order to achieve a stable electronic configuration.</a:t>
            </a:r>
          </a:p>
          <a:p>
            <a:pPr marL="0" lvl="0" indent="0" algn="l" rtl="0">
              <a:lnSpc>
                <a:spcPct val="100000"/>
              </a:lnSpc>
              <a:spcBef>
                <a:spcPts val="0"/>
              </a:spcBef>
              <a:spcAft>
                <a:spcPts val="0"/>
              </a:spcAft>
              <a:buSzPts val="1400"/>
              <a:buNone/>
            </a:pPr>
            <a:r>
              <a:rPr lang="en-GB" b="0" i="0"/>
              <a:t>Let’s break this definition down.</a:t>
            </a:r>
          </a:p>
          <a:p>
            <a:pPr marL="0" lvl="0" indent="0" algn="l" rtl="0">
              <a:lnSpc>
                <a:spcPct val="100000"/>
              </a:lnSpc>
              <a:spcBef>
                <a:spcPts val="0"/>
              </a:spcBef>
              <a:spcAft>
                <a:spcPts val="0"/>
              </a:spcAft>
              <a:buSzPts val="1400"/>
              <a:buNone/>
            </a:pPr>
            <a:r>
              <a:rPr lang="en-GB" b="0" i="0"/>
              <a:t>Covalent bonding occurs between non-metal atoms. </a:t>
            </a:r>
            <a:r>
              <a:rPr lang="en-GB" b="0" i="1"/>
              <a:t>What kind of atoms did ionic bonding occur between? </a:t>
            </a:r>
            <a:r>
              <a:rPr lang="en-GB" b="1" i="1"/>
              <a:t>A metal and a non-metal. </a:t>
            </a:r>
            <a:r>
              <a:rPr lang="en-GB" b="0" i="1"/>
              <a:t>What about metallic bonding? </a:t>
            </a:r>
            <a:r>
              <a:rPr lang="en-GB" b="1" i="1"/>
              <a:t>A metal and another metal. </a:t>
            </a:r>
            <a:r>
              <a:rPr lang="en-GB" b="0" i="0"/>
              <a:t>Covalent is only between non-metals. So if we see a compound that is only made of non-metal atoms then it must contain covalent bonding.</a:t>
            </a:r>
          </a:p>
          <a:p>
            <a:pPr marL="0" lvl="0" indent="0" algn="l" rtl="0">
              <a:lnSpc>
                <a:spcPct val="100000"/>
              </a:lnSpc>
              <a:spcBef>
                <a:spcPts val="0"/>
              </a:spcBef>
              <a:spcAft>
                <a:spcPts val="0"/>
              </a:spcAft>
              <a:buSzPts val="1400"/>
              <a:buNone/>
            </a:pPr>
            <a:r>
              <a:rPr lang="en-GB" b="0" i="0"/>
              <a:t>Ok, next it says that in covalent bonding the atoms share pairs of electrons. </a:t>
            </a:r>
            <a:r>
              <a:rPr lang="en-GB" b="0" i="1"/>
              <a:t>How is that different to ionic bonding? </a:t>
            </a:r>
            <a:r>
              <a:rPr lang="en-GB" b="1" i="1"/>
              <a:t>In ionic bonding the atoms transferred, or moved, electrons from one atom to another. One atom lost the electrons and one gained them. However, in covalent bonding they both use the electrons! They can share a pair.</a:t>
            </a:r>
          </a:p>
          <a:p>
            <a:pPr marL="0" lvl="0" indent="0" algn="l" rtl="0">
              <a:lnSpc>
                <a:spcPct val="100000"/>
              </a:lnSpc>
              <a:spcBef>
                <a:spcPts val="0"/>
              </a:spcBef>
              <a:spcAft>
                <a:spcPts val="0"/>
              </a:spcAft>
              <a:buSzPts val="1400"/>
              <a:buNone/>
            </a:pPr>
            <a:r>
              <a:rPr lang="en-GB" b="0" i="0"/>
              <a:t>Finally, it says that the atoms are doing this in order to achieve a stable electronic configuration. </a:t>
            </a:r>
            <a:r>
              <a:rPr lang="en-GB" b="0" i="1"/>
              <a:t>Is this the same as ionic bonding? </a:t>
            </a:r>
            <a:r>
              <a:rPr lang="en-GB" b="1" i="1"/>
              <a:t>Yes! Atoms will have full outer shells at the end of the bonding.</a:t>
            </a:r>
          </a:p>
          <a:p>
            <a:pPr marL="0" lvl="0" indent="0" algn="l" rtl="0">
              <a:lnSpc>
                <a:spcPct val="100000"/>
              </a:lnSpc>
              <a:spcBef>
                <a:spcPts val="0"/>
              </a:spcBef>
              <a:spcAft>
                <a:spcPts val="0"/>
              </a:spcAft>
              <a:buSzPts val="1400"/>
              <a:buNone/>
            </a:pPr>
            <a:r>
              <a:rPr lang="en-GB" b="0" i="0"/>
              <a:t>Because it is only electrons on the outer shell that are involved in covalent bonding, we will only draw the outer shells.</a:t>
            </a:r>
          </a:p>
          <a:p>
            <a:pPr marL="0" lvl="0" indent="0" algn="l" rtl="0">
              <a:lnSpc>
                <a:spcPct val="100000"/>
              </a:lnSpc>
              <a:spcBef>
                <a:spcPts val="0"/>
              </a:spcBef>
              <a:spcAft>
                <a:spcPts val="0"/>
              </a:spcAft>
              <a:buSzPts val="1400"/>
              <a:buNone/>
            </a:pPr>
            <a:r>
              <a:rPr lang="en-GB" b="0" i="0"/>
              <a:t>Let’s take a look at a simple example: hydrogen gas, H2. Hydrogen atoms look like this. We know they just have on electron on their shell. </a:t>
            </a:r>
            <a:r>
              <a:rPr lang="en-GB" b="0" i="1"/>
              <a:t>How many more electrons does each atom need? </a:t>
            </a:r>
            <a:r>
              <a:rPr lang="en-GB" b="1" i="1"/>
              <a:t>1. </a:t>
            </a:r>
            <a:r>
              <a:rPr lang="en-GB" b="0" i="0"/>
              <a:t>Both hydrogen atoms need one more. They won’t transfer one electron from one atom to another, they’ll share.</a:t>
            </a:r>
          </a:p>
          <a:p>
            <a:pPr marL="0" lvl="0" indent="0" algn="l" rtl="0">
              <a:lnSpc>
                <a:spcPct val="100000"/>
              </a:lnSpc>
              <a:spcBef>
                <a:spcPts val="0"/>
              </a:spcBef>
              <a:spcAft>
                <a:spcPts val="0"/>
              </a:spcAft>
              <a:buSzPts val="1400"/>
              <a:buNone/>
            </a:pPr>
            <a:r>
              <a:rPr lang="en-GB" b="0" i="0"/>
              <a:t>We can show this in a diagram such as this, where the two circles overlap. </a:t>
            </a:r>
            <a:r>
              <a:rPr lang="en-GB" b="1" i="0"/>
              <a:t>Point how how the diagram shows that each atom now has 2 electrons on their outer shell by tracing your finger around the circle and counting the number of electrons you pass on your way around. Note for students how we have kept the original dot and cross so we can see which atom each electron came from.</a:t>
            </a:r>
          </a:p>
          <a:p>
            <a:pPr marL="0" lvl="0" indent="0" algn="l" rtl="0">
              <a:lnSpc>
                <a:spcPct val="100000"/>
              </a:lnSpc>
              <a:spcBef>
                <a:spcPts val="0"/>
              </a:spcBef>
              <a:spcAft>
                <a:spcPts val="0"/>
              </a:spcAft>
              <a:buSzPts val="1400"/>
              <a:buNone/>
            </a:pPr>
            <a:r>
              <a:rPr lang="en-GB" b="0" i="0"/>
              <a:t>Every time two atoms share a pair of electrons, this is one covalent bond. Covalent bonds are very strong.</a:t>
            </a:r>
          </a:p>
          <a:p>
            <a:pPr marL="0" lvl="0" indent="0" algn="l" rtl="0">
              <a:lnSpc>
                <a:spcPct val="100000"/>
              </a:lnSpc>
              <a:spcBef>
                <a:spcPts val="0"/>
              </a:spcBef>
              <a:spcAft>
                <a:spcPts val="0"/>
              </a:spcAft>
              <a:buSzPts val="1400"/>
              <a:buNone/>
            </a:pPr>
            <a:r>
              <a:rPr lang="en-GB" b="0" i="0"/>
              <a:t>We can represent these bonds in a number of different ways, and you will come across these representations in various activities an textbooks. </a:t>
            </a:r>
          </a:p>
          <a:p>
            <a:pPr marL="0" lvl="0" indent="0" algn="l" rtl="0">
              <a:lnSpc>
                <a:spcPct val="100000"/>
              </a:lnSpc>
              <a:spcBef>
                <a:spcPts val="0"/>
              </a:spcBef>
              <a:spcAft>
                <a:spcPts val="0"/>
              </a:spcAft>
              <a:buSzPts val="1400"/>
              <a:buNone/>
            </a:pPr>
            <a:r>
              <a:rPr lang="en-GB" b="0" i="0"/>
              <a:t>In this first representation, the single line between the two H’s represents one covalent bond (one shared pair of electrons)</a:t>
            </a:r>
          </a:p>
          <a:p>
            <a:pPr marL="0" lvl="0" indent="0" algn="l" rtl="0">
              <a:lnSpc>
                <a:spcPct val="100000"/>
              </a:lnSpc>
              <a:spcBef>
                <a:spcPts val="0"/>
              </a:spcBef>
              <a:spcAft>
                <a:spcPts val="0"/>
              </a:spcAft>
              <a:buSzPts val="1400"/>
              <a:buNone/>
            </a:pPr>
            <a:r>
              <a:rPr lang="en-GB" b="0" i="0"/>
              <a:t>In this second representation, its similar to the previous one, but here we have replaced the line with a little dot and cross, like a simple version of the big dot-and-cross diagram.</a:t>
            </a:r>
          </a:p>
          <a:p>
            <a:pPr marL="0" lvl="0" indent="0" algn="l" rtl="0">
              <a:lnSpc>
                <a:spcPct val="100000"/>
              </a:lnSpc>
              <a:spcBef>
                <a:spcPts val="0"/>
              </a:spcBef>
              <a:spcAft>
                <a:spcPts val="0"/>
              </a:spcAft>
              <a:buSzPts val="1400"/>
              <a:buNone/>
            </a:pPr>
            <a:r>
              <a:rPr lang="en-GB" b="0" i="0"/>
              <a:t>Finally, we have a 3D model of this molecule that looks like a balloon, or sometimes we can show these as a ball and stick model. </a:t>
            </a:r>
            <a:r>
              <a:rPr lang="en-GB" b="1" i="0"/>
              <a:t>Dual code the ball and stick version of this molecule on the board.</a:t>
            </a:r>
            <a:endParaRPr lang="en-GB" b="0" i="0"/>
          </a:p>
          <a:p>
            <a:pPr marL="0" lvl="0" indent="0" algn="l" rtl="0">
              <a:lnSpc>
                <a:spcPct val="100000"/>
              </a:lnSpc>
              <a:spcBef>
                <a:spcPts val="0"/>
              </a:spcBef>
              <a:spcAft>
                <a:spcPts val="0"/>
              </a:spcAft>
              <a:buSzPts val="1400"/>
              <a:buNone/>
            </a:pPr>
            <a:endParaRPr lang="en-GB"/>
          </a:p>
          <a:p>
            <a:pPr marL="0" lvl="0" indent="0" algn="l" rtl="0">
              <a:lnSpc>
                <a:spcPct val="100000"/>
              </a:lnSpc>
              <a:spcBef>
                <a:spcPts val="0"/>
              </a:spcBef>
              <a:spcAft>
                <a:spcPts val="0"/>
              </a:spcAft>
              <a:buSzPts val="1400"/>
              <a:buNone/>
            </a:pPr>
            <a:r>
              <a:rPr lang="en-GB" b="1" i="0"/>
              <a:t>Additional information for teachers: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t>Molymods are useful to be able to show a 3D version of the molecule as you explain. Students needs to be aware that these diagrams are 2 dimensional representations of 3D ‘objects’.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t>This lesson has a number of different covalent compounds that are worked through to see the dot and cross bonding diagram and various representations. Some classes will be able to use the principals shared in the first couple of examples to deduce the dot and cross diagrams for other compounds themselves, so it won’t be necessary to walk the class through each example in its entirety. All of the diagrams that students could be asked to draw are included in the introduction section here for completeness.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Image source: </a:t>
            </a:r>
            <a:r>
              <a:rPr lang="en-GB"/>
              <a:t>Public Domain via Wikimedia Commons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1592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40249464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6323710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40553238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22280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424136964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296484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3425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_App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90448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alk Task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512675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043595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1366983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0889114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424398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3253915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2498812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3442305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90807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9225266"/>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44" name="Rectangle 43">
            <a:extLst>
              <a:ext uri="{FF2B5EF4-FFF2-40B4-BE49-F238E27FC236}">
                <a16:creationId xmlns:a16="http://schemas.microsoft.com/office/drawing/2014/main" id="{0F3A7526-6401-6E8A-C6FE-357ECA79EB44}"/>
              </a:ext>
            </a:extLst>
          </p:cNvPr>
          <p:cNvSpPr/>
          <p:nvPr/>
        </p:nvSpPr>
        <p:spPr>
          <a:xfrm>
            <a:off x="6082280" y="225533"/>
            <a:ext cx="5004880" cy="628999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DA6BE881-A2EE-9343-9E29-BC20374AC19D}"/>
              </a:ext>
            </a:extLst>
          </p:cNvPr>
          <p:cNvSpPr>
            <a:spLocks noGrp="1"/>
          </p:cNvSpPr>
          <p:nvPr>
            <p:ph type="title"/>
          </p:nvPr>
        </p:nvSpPr>
        <p:spPr>
          <a:xfrm>
            <a:off x="253047" y="0"/>
            <a:ext cx="10620000" cy="720000"/>
          </a:xfrm>
        </p:spPr>
        <p:txBody>
          <a:bodyPr>
            <a:normAutofit/>
          </a:bodyPr>
          <a:lstStyle/>
          <a:p>
            <a:pPr lvl="0">
              <a:spcBef>
                <a:spcPts val="0"/>
              </a:spcBef>
            </a:pPr>
            <a:r>
              <a:rPr lang="en-GB">
                <a:solidFill>
                  <a:schemeClr val="dk1"/>
                </a:solidFill>
                <a:latin typeface="Century Gothic" panose="020B0502020202020204" pitchFamily="34" charset="0"/>
                <a:ea typeface="Century Gothic"/>
                <a:cs typeface="Century Gothic"/>
                <a:sym typeface="Century Gothic"/>
              </a:rPr>
              <a:t>Covalent bonding in chlorine (Cl</a:t>
            </a:r>
            <a:r>
              <a:rPr lang="en-GB" baseline="-25000">
                <a:solidFill>
                  <a:schemeClr val="dk1"/>
                </a:solidFill>
                <a:latin typeface="Century Gothic" panose="020B0502020202020204" pitchFamily="34" charset="0"/>
                <a:ea typeface="Century Gothic"/>
                <a:cs typeface="Century Gothic"/>
                <a:sym typeface="Century Gothic"/>
              </a:rPr>
              <a:t>2</a:t>
            </a:r>
            <a:r>
              <a:rPr lang="en-GB">
                <a:solidFill>
                  <a:schemeClr val="dk1"/>
                </a:solidFill>
                <a:latin typeface="Century Gothic" panose="020B0502020202020204" pitchFamily="34" charset="0"/>
                <a:ea typeface="Century Gothic"/>
                <a:cs typeface="Century Gothic"/>
                <a:sym typeface="Century Gothic"/>
              </a:rPr>
              <a:t>) </a:t>
            </a:r>
          </a:p>
        </p:txBody>
      </p:sp>
      <p:sp>
        <p:nvSpPr>
          <p:cNvPr id="19" name="Oval 18">
            <a:extLst>
              <a:ext uri="{FF2B5EF4-FFF2-40B4-BE49-F238E27FC236}">
                <a16:creationId xmlns:a16="http://schemas.microsoft.com/office/drawing/2014/main" id="{58FCF539-5D7B-C9B3-7B5F-3CC5EC1B3363}"/>
              </a:ext>
            </a:extLst>
          </p:cNvPr>
          <p:cNvSpPr/>
          <p:nvPr/>
        </p:nvSpPr>
        <p:spPr>
          <a:xfrm>
            <a:off x="880709" y="1303665"/>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BAF5A7B-A992-407E-8DEA-F65D64C3930A}"/>
              </a:ext>
            </a:extLst>
          </p:cNvPr>
          <p:cNvSpPr/>
          <p:nvPr/>
        </p:nvSpPr>
        <p:spPr>
          <a:xfrm>
            <a:off x="1055713" y="152692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2D9867D9-EC8C-D149-E3C9-B7AC4572E0B4}"/>
              </a:ext>
            </a:extLst>
          </p:cNvPr>
          <p:cNvSpPr/>
          <p:nvPr/>
        </p:nvSpPr>
        <p:spPr>
          <a:xfrm>
            <a:off x="1720135" y="1263011"/>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A22A001A-5C41-88E9-A31D-38A98BA71275}"/>
              </a:ext>
            </a:extLst>
          </p:cNvPr>
          <p:cNvSpPr/>
          <p:nvPr/>
        </p:nvSpPr>
        <p:spPr>
          <a:xfrm>
            <a:off x="2416827" y="2395121"/>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24DDC4C3-0833-AB50-8305-677797FD97BA}"/>
              </a:ext>
            </a:extLst>
          </p:cNvPr>
          <p:cNvSpPr/>
          <p:nvPr/>
        </p:nvSpPr>
        <p:spPr>
          <a:xfrm>
            <a:off x="1894300" y="2721685"/>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A30B7BEB-17EF-EAD0-3ED0-CE2201CD78B4}"/>
              </a:ext>
            </a:extLst>
          </p:cNvPr>
          <p:cNvSpPr/>
          <p:nvPr/>
        </p:nvSpPr>
        <p:spPr>
          <a:xfrm>
            <a:off x="2395059" y="1611352"/>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837A6E47-1F99-7AE9-D64F-42F637BEE526}"/>
              </a:ext>
            </a:extLst>
          </p:cNvPr>
          <p:cNvSpPr txBox="1"/>
          <p:nvPr/>
        </p:nvSpPr>
        <p:spPr>
          <a:xfrm>
            <a:off x="684286" y="3051976"/>
            <a:ext cx="1946367" cy="707886"/>
          </a:xfrm>
          <a:prstGeom prst="rect">
            <a:avLst/>
          </a:prstGeom>
          <a:noFill/>
        </p:spPr>
        <p:txBody>
          <a:bodyPr wrap="none" rtlCol="0">
            <a:spAutoFit/>
          </a:bodyPr>
          <a:lstStyle/>
          <a:p>
            <a:r>
              <a:rPr lang="en-GB" sz="2000" b="1">
                <a:latin typeface="Century Gothic" panose="020B0502020202020204" pitchFamily="34" charset="0"/>
              </a:rPr>
              <a:t>Chlorine atom</a:t>
            </a:r>
          </a:p>
          <a:p>
            <a:r>
              <a:rPr lang="en-GB" sz="2000" b="1">
                <a:latin typeface="Century Gothic" panose="020B0502020202020204" pitchFamily="34" charset="0"/>
              </a:rPr>
              <a:t>2, 8, 7</a:t>
            </a:r>
          </a:p>
        </p:txBody>
      </p:sp>
      <p:sp>
        <p:nvSpPr>
          <p:cNvPr id="54" name="TextBox 53">
            <a:extLst>
              <a:ext uri="{FF2B5EF4-FFF2-40B4-BE49-F238E27FC236}">
                <a16:creationId xmlns:a16="http://schemas.microsoft.com/office/drawing/2014/main" id="{4463C3BC-E8A0-8D2A-1F68-1962C1E5A521}"/>
              </a:ext>
            </a:extLst>
          </p:cNvPr>
          <p:cNvSpPr txBox="1"/>
          <p:nvPr/>
        </p:nvSpPr>
        <p:spPr>
          <a:xfrm>
            <a:off x="3327474" y="5954955"/>
            <a:ext cx="2465740" cy="707886"/>
          </a:xfrm>
          <a:prstGeom prst="rect">
            <a:avLst/>
          </a:prstGeom>
          <a:noFill/>
        </p:spPr>
        <p:txBody>
          <a:bodyPr wrap="none" rtlCol="0">
            <a:spAutoFit/>
          </a:bodyPr>
          <a:lstStyle/>
          <a:p>
            <a:r>
              <a:rPr lang="en-GB" sz="2000" b="1">
                <a:latin typeface="Century Gothic" panose="020B0502020202020204" pitchFamily="34" charset="0"/>
              </a:rPr>
              <a:t>Chlorine molecule</a:t>
            </a:r>
          </a:p>
          <a:p>
            <a:r>
              <a:rPr lang="en-GB" sz="2000" b="1">
                <a:latin typeface="Century Gothic" panose="020B0502020202020204" pitchFamily="34" charset="0"/>
              </a:rPr>
              <a:t>Cl</a:t>
            </a:r>
            <a:r>
              <a:rPr lang="en-GB" sz="2000" b="1" baseline="-25000">
                <a:latin typeface="Century Gothic" panose="020B0502020202020204" pitchFamily="34" charset="0"/>
              </a:rPr>
              <a:t>2</a:t>
            </a:r>
          </a:p>
        </p:txBody>
      </p:sp>
      <p:sp>
        <p:nvSpPr>
          <p:cNvPr id="30" name="Oval 29">
            <a:extLst>
              <a:ext uri="{FF2B5EF4-FFF2-40B4-BE49-F238E27FC236}">
                <a16:creationId xmlns:a16="http://schemas.microsoft.com/office/drawing/2014/main" id="{D778702E-ACAD-A3DB-9633-1C4FD162EA79}"/>
              </a:ext>
            </a:extLst>
          </p:cNvPr>
          <p:cNvSpPr/>
          <p:nvPr/>
        </p:nvSpPr>
        <p:spPr>
          <a:xfrm>
            <a:off x="3641980" y="1303665"/>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E946AE9-A2F5-DB85-327F-745D30EC2F4F}"/>
              </a:ext>
            </a:extLst>
          </p:cNvPr>
          <p:cNvSpPr txBox="1"/>
          <p:nvPr/>
        </p:nvSpPr>
        <p:spPr>
          <a:xfrm>
            <a:off x="3445557" y="3051976"/>
            <a:ext cx="1946367" cy="707886"/>
          </a:xfrm>
          <a:prstGeom prst="rect">
            <a:avLst/>
          </a:prstGeom>
          <a:noFill/>
        </p:spPr>
        <p:txBody>
          <a:bodyPr wrap="none" rtlCol="0">
            <a:spAutoFit/>
          </a:bodyPr>
          <a:lstStyle/>
          <a:p>
            <a:r>
              <a:rPr lang="en-GB" sz="2000" b="1">
                <a:latin typeface="Century Gothic" panose="020B0502020202020204" pitchFamily="34" charset="0"/>
              </a:rPr>
              <a:t>Chlorine atom</a:t>
            </a:r>
          </a:p>
          <a:p>
            <a:r>
              <a:rPr lang="en-GB" sz="2000" b="1">
                <a:latin typeface="Century Gothic" panose="020B0502020202020204" pitchFamily="34" charset="0"/>
              </a:rPr>
              <a:t>2, 8, 7</a:t>
            </a:r>
          </a:p>
        </p:txBody>
      </p:sp>
      <p:sp>
        <p:nvSpPr>
          <p:cNvPr id="42" name="Oval 41">
            <a:extLst>
              <a:ext uri="{FF2B5EF4-FFF2-40B4-BE49-F238E27FC236}">
                <a16:creationId xmlns:a16="http://schemas.microsoft.com/office/drawing/2014/main" id="{03312520-62E2-7729-66D6-9F65361358F2}"/>
              </a:ext>
            </a:extLst>
          </p:cNvPr>
          <p:cNvSpPr/>
          <p:nvPr/>
        </p:nvSpPr>
        <p:spPr>
          <a:xfrm>
            <a:off x="666760" y="4617908"/>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1420637-52C0-3440-BF8D-748019C8E752}"/>
              </a:ext>
            </a:extLst>
          </p:cNvPr>
          <p:cNvSpPr/>
          <p:nvPr/>
        </p:nvSpPr>
        <p:spPr>
          <a:xfrm>
            <a:off x="732908" y="499356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2482B0F0-5AD8-8E7C-A846-D8FA1B48F1CC}"/>
              </a:ext>
            </a:extLst>
          </p:cNvPr>
          <p:cNvSpPr/>
          <p:nvPr/>
        </p:nvSpPr>
        <p:spPr>
          <a:xfrm>
            <a:off x="700850" y="567409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306871E7-2C9D-F24D-380E-273D106E775E}"/>
              </a:ext>
            </a:extLst>
          </p:cNvPr>
          <p:cNvSpPr/>
          <p:nvPr/>
        </p:nvSpPr>
        <p:spPr>
          <a:xfrm>
            <a:off x="1641006" y="6055084"/>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BBA5FC22-8D2D-4453-45ED-9E9E19BCFF47}"/>
              </a:ext>
            </a:extLst>
          </p:cNvPr>
          <p:cNvSpPr/>
          <p:nvPr/>
        </p:nvSpPr>
        <p:spPr>
          <a:xfrm>
            <a:off x="1649131" y="4654400"/>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EED7BFE-3C11-7405-B4E4-836110535398}"/>
              </a:ext>
            </a:extLst>
          </p:cNvPr>
          <p:cNvSpPr/>
          <p:nvPr/>
        </p:nvSpPr>
        <p:spPr>
          <a:xfrm>
            <a:off x="1979373" y="4711100"/>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194A9A66-CFBC-96FB-B744-AB89C9867305}"/>
              </a:ext>
            </a:extLst>
          </p:cNvPr>
          <p:cNvSpPr txBox="1"/>
          <p:nvPr/>
        </p:nvSpPr>
        <p:spPr>
          <a:xfrm>
            <a:off x="4348778" y="1103610"/>
            <a:ext cx="365806" cy="400110"/>
          </a:xfrm>
          <a:prstGeom prst="rect">
            <a:avLst/>
          </a:prstGeom>
          <a:noFill/>
        </p:spPr>
        <p:txBody>
          <a:bodyPr wrap="none" rtlCol="0">
            <a:spAutoFit/>
          </a:bodyPr>
          <a:lstStyle/>
          <a:p>
            <a:r>
              <a:rPr lang="en-GB" sz="2000" b="1">
                <a:solidFill>
                  <a:srgbClr val="7030A0"/>
                </a:solidFill>
              </a:rPr>
              <a:t>×</a:t>
            </a:r>
          </a:p>
        </p:txBody>
      </p:sp>
      <p:sp>
        <p:nvSpPr>
          <p:cNvPr id="67" name="TextBox 66">
            <a:extLst>
              <a:ext uri="{FF2B5EF4-FFF2-40B4-BE49-F238E27FC236}">
                <a16:creationId xmlns:a16="http://schemas.microsoft.com/office/drawing/2014/main" id="{3F221EF9-B84F-7E4E-3271-CC6FE7BDB6F1}"/>
              </a:ext>
            </a:extLst>
          </p:cNvPr>
          <p:cNvSpPr txBox="1"/>
          <p:nvPr/>
        </p:nvSpPr>
        <p:spPr>
          <a:xfrm>
            <a:off x="5046956" y="1510247"/>
            <a:ext cx="365806" cy="400110"/>
          </a:xfrm>
          <a:prstGeom prst="rect">
            <a:avLst/>
          </a:prstGeom>
          <a:noFill/>
        </p:spPr>
        <p:txBody>
          <a:bodyPr wrap="none" rtlCol="0">
            <a:spAutoFit/>
          </a:bodyPr>
          <a:lstStyle/>
          <a:p>
            <a:r>
              <a:rPr lang="en-GB" sz="2000" b="1">
                <a:solidFill>
                  <a:srgbClr val="7030A0"/>
                </a:solidFill>
              </a:rPr>
              <a:t>×</a:t>
            </a:r>
          </a:p>
        </p:txBody>
      </p:sp>
      <p:sp>
        <p:nvSpPr>
          <p:cNvPr id="68" name="TextBox 67">
            <a:extLst>
              <a:ext uri="{FF2B5EF4-FFF2-40B4-BE49-F238E27FC236}">
                <a16:creationId xmlns:a16="http://schemas.microsoft.com/office/drawing/2014/main" id="{5F2DDAAC-E896-D20A-79A4-9662C39B67C2}"/>
              </a:ext>
            </a:extLst>
          </p:cNvPr>
          <p:cNvSpPr txBox="1"/>
          <p:nvPr/>
        </p:nvSpPr>
        <p:spPr>
          <a:xfrm>
            <a:off x="3559518" y="1541551"/>
            <a:ext cx="365806" cy="400110"/>
          </a:xfrm>
          <a:prstGeom prst="rect">
            <a:avLst/>
          </a:prstGeom>
          <a:noFill/>
        </p:spPr>
        <p:txBody>
          <a:bodyPr wrap="none" rtlCol="0">
            <a:spAutoFit/>
          </a:bodyPr>
          <a:lstStyle/>
          <a:p>
            <a:r>
              <a:rPr lang="en-GB" sz="2000" b="1">
                <a:solidFill>
                  <a:srgbClr val="7030A0"/>
                </a:solidFill>
              </a:rPr>
              <a:t>×</a:t>
            </a:r>
          </a:p>
        </p:txBody>
      </p:sp>
      <p:sp>
        <p:nvSpPr>
          <p:cNvPr id="69" name="TextBox 68">
            <a:extLst>
              <a:ext uri="{FF2B5EF4-FFF2-40B4-BE49-F238E27FC236}">
                <a16:creationId xmlns:a16="http://schemas.microsoft.com/office/drawing/2014/main" id="{481A6A25-38B1-A0E5-7C75-CFC4F107B33C}"/>
              </a:ext>
            </a:extLst>
          </p:cNvPr>
          <p:cNvSpPr txBox="1"/>
          <p:nvPr/>
        </p:nvSpPr>
        <p:spPr>
          <a:xfrm>
            <a:off x="3546714" y="2218393"/>
            <a:ext cx="365806" cy="400110"/>
          </a:xfrm>
          <a:prstGeom prst="rect">
            <a:avLst/>
          </a:prstGeom>
          <a:noFill/>
        </p:spPr>
        <p:txBody>
          <a:bodyPr wrap="none" rtlCol="0">
            <a:spAutoFit/>
          </a:bodyPr>
          <a:lstStyle/>
          <a:p>
            <a:r>
              <a:rPr lang="en-GB" sz="2000" b="1">
                <a:solidFill>
                  <a:srgbClr val="7030A0"/>
                </a:solidFill>
              </a:rPr>
              <a:t>×</a:t>
            </a:r>
          </a:p>
        </p:txBody>
      </p:sp>
      <p:sp>
        <p:nvSpPr>
          <p:cNvPr id="70" name="TextBox 69">
            <a:extLst>
              <a:ext uri="{FF2B5EF4-FFF2-40B4-BE49-F238E27FC236}">
                <a16:creationId xmlns:a16="http://schemas.microsoft.com/office/drawing/2014/main" id="{98ABAC73-3B30-07F5-2A2C-F6052A7BE854}"/>
              </a:ext>
            </a:extLst>
          </p:cNvPr>
          <p:cNvSpPr txBox="1"/>
          <p:nvPr/>
        </p:nvSpPr>
        <p:spPr>
          <a:xfrm>
            <a:off x="5147397" y="1995011"/>
            <a:ext cx="365806" cy="400110"/>
          </a:xfrm>
          <a:prstGeom prst="rect">
            <a:avLst/>
          </a:prstGeom>
          <a:noFill/>
        </p:spPr>
        <p:txBody>
          <a:bodyPr wrap="none" rtlCol="0">
            <a:spAutoFit/>
          </a:bodyPr>
          <a:lstStyle/>
          <a:p>
            <a:r>
              <a:rPr lang="en-GB" sz="2000" b="1">
                <a:solidFill>
                  <a:srgbClr val="7030A0"/>
                </a:solidFill>
              </a:rPr>
              <a:t>×</a:t>
            </a:r>
          </a:p>
        </p:txBody>
      </p:sp>
      <p:sp>
        <p:nvSpPr>
          <p:cNvPr id="71" name="TextBox 70">
            <a:extLst>
              <a:ext uri="{FF2B5EF4-FFF2-40B4-BE49-F238E27FC236}">
                <a16:creationId xmlns:a16="http://schemas.microsoft.com/office/drawing/2014/main" id="{F4EE3C0E-5DA9-21BF-49FE-133DA4254377}"/>
              </a:ext>
            </a:extLst>
          </p:cNvPr>
          <p:cNvSpPr txBox="1"/>
          <p:nvPr/>
        </p:nvSpPr>
        <p:spPr>
          <a:xfrm>
            <a:off x="1812979" y="5799379"/>
            <a:ext cx="365806" cy="400110"/>
          </a:xfrm>
          <a:prstGeom prst="rect">
            <a:avLst/>
          </a:prstGeom>
          <a:noFill/>
        </p:spPr>
        <p:txBody>
          <a:bodyPr wrap="none" rtlCol="0">
            <a:spAutoFit/>
          </a:bodyPr>
          <a:lstStyle/>
          <a:p>
            <a:r>
              <a:rPr lang="en-GB" sz="2000" b="1">
                <a:solidFill>
                  <a:srgbClr val="7030A0"/>
                </a:solidFill>
              </a:rPr>
              <a:t>×</a:t>
            </a:r>
          </a:p>
        </p:txBody>
      </p:sp>
      <p:sp>
        <p:nvSpPr>
          <p:cNvPr id="72" name="TextBox 71">
            <a:extLst>
              <a:ext uri="{FF2B5EF4-FFF2-40B4-BE49-F238E27FC236}">
                <a16:creationId xmlns:a16="http://schemas.microsoft.com/office/drawing/2014/main" id="{828E66C6-9D69-2383-639D-2E0AE15C5E91}"/>
              </a:ext>
            </a:extLst>
          </p:cNvPr>
          <p:cNvSpPr txBox="1"/>
          <p:nvPr/>
        </p:nvSpPr>
        <p:spPr>
          <a:xfrm>
            <a:off x="2002489" y="5908788"/>
            <a:ext cx="365806" cy="400110"/>
          </a:xfrm>
          <a:prstGeom prst="rect">
            <a:avLst/>
          </a:prstGeom>
          <a:noFill/>
        </p:spPr>
        <p:txBody>
          <a:bodyPr wrap="none" rtlCol="0">
            <a:spAutoFit/>
          </a:bodyPr>
          <a:lstStyle/>
          <a:p>
            <a:r>
              <a:rPr lang="en-GB" sz="2000" b="1">
                <a:solidFill>
                  <a:srgbClr val="7030A0"/>
                </a:solidFill>
              </a:rPr>
              <a:t>×</a:t>
            </a:r>
          </a:p>
        </p:txBody>
      </p:sp>
      <p:sp>
        <p:nvSpPr>
          <p:cNvPr id="73" name="TextBox 72">
            <a:extLst>
              <a:ext uri="{FF2B5EF4-FFF2-40B4-BE49-F238E27FC236}">
                <a16:creationId xmlns:a16="http://schemas.microsoft.com/office/drawing/2014/main" id="{F164B430-2533-A679-B75D-E5D0E6179278}"/>
              </a:ext>
            </a:extLst>
          </p:cNvPr>
          <p:cNvSpPr txBox="1"/>
          <p:nvPr/>
        </p:nvSpPr>
        <p:spPr>
          <a:xfrm>
            <a:off x="2630653" y="5891783"/>
            <a:ext cx="365806" cy="400110"/>
          </a:xfrm>
          <a:prstGeom prst="rect">
            <a:avLst/>
          </a:prstGeom>
          <a:noFill/>
        </p:spPr>
        <p:txBody>
          <a:bodyPr wrap="none" rtlCol="0">
            <a:spAutoFit/>
          </a:bodyPr>
          <a:lstStyle/>
          <a:p>
            <a:r>
              <a:rPr lang="en-GB" sz="2000" b="1">
                <a:solidFill>
                  <a:srgbClr val="7030A0"/>
                </a:solidFill>
              </a:rPr>
              <a:t>×</a:t>
            </a:r>
          </a:p>
        </p:txBody>
      </p:sp>
      <p:sp>
        <p:nvSpPr>
          <p:cNvPr id="74" name="TextBox 73">
            <a:extLst>
              <a:ext uri="{FF2B5EF4-FFF2-40B4-BE49-F238E27FC236}">
                <a16:creationId xmlns:a16="http://schemas.microsoft.com/office/drawing/2014/main" id="{2399DF2F-48F4-2B58-E856-C8A9A780744A}"/>
              </a:ext>
            </a:extLst>
          </p:cNvPr>
          <p:cNvSpPr txBox="1"/>
          <p:nvPr/>
        </p:nvSpPr>
        <p:spPr>
          <a:xfrm>
            <a:off x="3132777" y="4950021"/>
            <a:ext cx="365806" cy="400110"/>
          </a:xfrm>
          <a:prstGeom prst="rect">
            <a:avLst/>
          </a:prstGeom>
          <a:noFill/>
        </p:spPr>
        <p:txBody>
          <a:bodyPr wrap="none" rtlCol="0">
            <a:spAutoFit/>
          </a:bodyPr>
          <a:lstStyle/>
          <a:p>
            <a:r>
              <a:rPr lang="en-GB" sz="2000" b="1">
                <a:solidFill>
                  <a:srgbClr val="7030A0"/>
                </a:solidFill>
              </a:rPr>
              <a:t>×</a:t>
            </a:r>
          </a:p>
        </p:txBody>
      </p:sp>
      <p:sp>
        <p:nvSpPr>
          <p:cNvPr id="75" name="TextBox 74">
            <a:extLst>
              <a:ext uri="{FF2B5EF4-FFF2-40B4-BE49-F238E27FC236}">
                <a16:creationId xmlns:a16="http://schemas.microsoft.com/office/drawing/2014/main" id="{028ACA73-C002-8F9F-56BE-17CA989907EA}"/>
              </a:ext>
            </a:extLst>
          </p:cNvPr>
          <p:cNvSpPr txBox="1"/>
          <p:nvPr/>
        </p:nvSpPr>
        <p:spPr>
          <a:xfrm>
            <a:off x="3087317" y="5545800"/>
            <a:ext cx="365806" cy="400110"/>
          </a:xfrm>
          <a:prstGeom prst="rect">
            <a:avLst/>
          </a:prstGeom>
          <a:noFill/>
        </p:spPr>
        <p:txBody>
          <a:bodyPr wrap="none" rtlCol="0">
            <a:spAutoFit/>
          </a:bodyPr>
          <a:lstStyle/>
          <a:p>
            <a:r>
              <a:rPr lang="en-GB" sz="2000" b="1">
                <a:solidFill>
                  <a:srgbClr val="7030A0"/>
                </a:solidFill>
              </a:rPr>
              <a:t>×</a:t>
            </a:r>
          </a:p>
        </p:txBody>
      </p:sp>
      <p:sp>
        <p:nvSpPr>
          <p:cNvPr id="31" name="Oval 30">
            <a:extLst>
              <a:ext uri="{FF2B5EF4-FFF2-40B4-BE49-F238E27FC236}">
                <a16:creationId xmlns:a16="http://schemas.microsoft.com/office/drawing/2014/main" id="{1982A380-2681-F030-DAE4-CE237F3F1FB6}"/>
              </a:ext>
            </a:extLst>
          </p:cNvPr>
          <p:cNvSpPr/>
          <p:nvPr/>
        </p:nvSpPr>
        <p:spPr>
          <a:xfrm>
            <a:off x="1241174" y="263460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TextBox 31">
            <a:extLst>
              <a:ext uri="{FF2B5EF4-FFF2-40B4-BE49-F238E27FC236}">
                <a16:creationId xmlns:a16="http://schemas.microsoft.com/office/drawing/2014/main" id="{E28A2D0E-515C-DF7D-1920-595E71AA2E25}"/>
              </a:ext>
            </a:extLst>
          </p:cNvPr>
          <p:cNvSpPr txBox="1"/>
          <p:nvPr/>
        </p:nvSpPr>
        <p:spPr>
          <a:xfrm>
            <a:off x="4095078" y="2562056"/>
            <a:ext cx="365806" cy="400110"/>
          </a:xfrm>
          <a:prstGeom prst="rect">
            <a:avLst/>
          </a:prstGeom>
          <a:noFill/>
        </p:spPr>
        <p:txBody>
          <a:bodyPr wrap="none" rtlCol="0">
            <a:spAutoFit/>
          </a:bodyPr>
          <a:lstStyle/>
          <a:p>
            <a:r>
              <a:rPr lang="en-GB" sz="2000" b="1">
                <a:solidFill>
                  <a:srgbClr val="7030A0"/>
                </a:solidFill>
              </a:rPr>
              <a:t>×</a:t>
            </a:r>
          </a:p>
        </p:txBody>
      </p:sp>
      <p:sp>
        <p:nvSpPr>
          <p:cNvPr id="33" name="TextBox 32">
            <a:extLst>
              <a:ext uri="{FF2B5EF4-FFF2-40B4-BE49-F238E27FC236}">
                <a16:creationId xmlns:a16="http://schemas.microsoft.com/office/drawing/2014/main" id="{981C748F-107E-1427-A6C6-B7315E13C99E}"/>
              </a:ext>
            </a:extLst>
          </p:cNvPr>
          <p:cNvSpPr txBox="1"/>
          <p:nvPr/>
        </p:nvSpPr>
        <p:spPr>
          <a:xfrm>
            <a:off x="2751945" y="4542800"/>
            <a:ext cx="365806" cy="400110"/>
          </a:xfrm>
          <a:prstGeom prst="rect">
            <a:avLst/>
          </a:prstGeom>
          <a:noFill/>
        </p:spPr>
        <p:txBody>
          <a:bodyPr wrap="none" rtlCol="0">
            <a:spAutoFit/>
          </a:bodyPr>
          <a:lstStyle/>
          <a:p>
            <a:r>
              <a:rPr lang="en-GB" sz="2000" b="1">
                <a:solidFill>
                  <a:srgbClr val="7030A0"/>
                </a:solidFill>
              </a:rPr>
              <a:t>×</a:t>
            </a:r>
          </a:p>
        </p:txBody>
      </p:sp>
      <p:sp>
        <p:nvSpPr>
          <p:cNvPr id="34" name="Oval 33">
            <a:extLst>
              <a:ext uri="{FF2B5EF4-FFF2-40B4-BE49-F238E27FC236}">
                <a16:creationId xmlns:a16="http://schemas.microsoft.com/office/drawing/2014/main" id="{5C0AF4A2-7FA6-488E-ECF1-22DBE8A10B9C}"/>
              </a:ext>
            </a:extLst>
          </p:cNvPr>
          <p:cNvSpPr/>
          <p:nvPr/>
        </p:nvSpPr>
        <p:spPr>
          <a:xfrm>
            <a:off x="1190103" y="4623459"/>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5D64C3D1-9389-4139-8BDA-FE9FFC8748BC}"/>
              </a:ext>
            </a:extLst>
          </p:cNvPr>
          <p:cNvSpPr/>
          <p:nvPr/>
        </p:nvSpPr>
        <p:spPr>
          <a:xfrm>
            <a:off x="1223358" y="604420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TextBox 37">
            <a:extLst>
              <a:ext uri="{FF2B5EF4-FFF2-40B4-BE49-F238E27FC236}">
                <a16:creationId xmlns:a16="http://schemas.microsoft.com/office/drawing/2014/main" id="{C310B567-02FC-E8DB-84A2-06377975DFB9}"/>
              </a:ext>
            </a:extLst>
          </p:cNvPr>
          <p:cNvSpPr txBox="1"/>
          <p:nvPr/>
        </p:nvSpPr>
        <p:spPr>
          <a:xfrm>
            <a:off x="4814456" y="2447371"/>
            <a:ext cx="365806" cy="400110"/>
          </a:xfrm>
          <a:prstGeom prst="rect">
            <a:avLst/>
          </a:prstGeom>
          <a:noFill/>
        </p:spPr>
        <p:txBody>
          <a:bodyPr wrap="none" rtlCol="0">
            <a:spAutoFit/>
          </a:bodyPr>
          <a:lstStyle/>
          <a:p>
            <a:r>
              <a:rPr lang="en-GB" sz="2000" b="1">
                <a:solidFill>
                  <a:srgbClr val="7030A0"/>
                </a:solidFill>
              </a:rPr>
              <a:t>×</a:t>
            </a:r>
          </a:p>
        </p:txBody>
      </p:sp>
      <p:sp>
        <p:nvSpPr>
          <p:cNvPr id="40" name="Oval 39">
            <a:extLst>
              <a:ext uri="{FF2B5EF4-FFF2-40B4-BE49-F238E27FC236}">
                <a16:creationId xmlns:a16="http://schemas.microsoft.com/office/drawing/2014/main" id="{4DEB3AF1-6385-3DFB-2357-7D9C896CD1CE}"/>
              </a:ext>
            </a:extLst>
          </p:cNvPr>
          <p:cNvSpPr/>
          <p:nvPr/>
        </p:nvSpPr>
        <p:spPr>
          <a:xfrm>
            <a:off x="859776" y="211474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CF344E5A-2CED-2608-C76D-EAD029B50C82}"/>
              </a:ext>
            </a:extLst>
          </p:cNvPr>
          <p:cNvSpPr/>
          <p:nvPr/>
        </p:nvSpPr>
        <p:spPr>
          <a:xfrm>
            <a:off x="1712610" y="4601691"/>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TextBox 42">
            <a:extLst>
              <a:ext uri="{FF2B5EF4-FFF2-40B4-BE49-F238E27FC236}">
                <a16:creationId xmlns:a16="http://schemas.microsoft.com/office/drawing/2014/main" id="{4641C3EB-1E79-CEC8-E8A7-38D6101AF9BF}"/>
              </a:ext>
            </a:extLst>
          </p:cNvPr>
          <p:cNvSpPr txBox="1"/>
          <p:nvPr/>
        </p:nvSpPr>
        <p:spPr>
          <a:xfrm>
            <a:off x="2250339" y="4454345"/>
            <a:ext cx="365806" cy="400110"/>
          </a:xfrm>
          <a:prstGeom prst="rect">
            <a:avLst/>
          </a:prstGeom>
          <a:noFill/>
        </p:spPr>
        <p:txBody>
          <a:bodyPr wrap="none" rtlCol="0">
            <a:spAutoFit/>
          </a:bodyPr>
          <a:lstStyle/>
          <a:p>
            <a:r>
              <a:rPr lang="en-GB" sz="2000" b="1">
                <a:solidFill>
                  <a:srgbClr val="7030A0"/>
                </a:solidFill>
              </a:rPr>
              <a:t>×</a:t>
            </a:r>
          </a:p>
        </p:txBody>
      </p:sp>
      <p:sp>
        <p:nvSpPr>
          <p:cNvPr id="3" name="TextBox 2">
            <a:extLst>
              <a:ext uri="{FF2B5EF4-FFF2-40B4-BE49-F238E27FC236}">
                <a16:creationId xmlns:a16="http://schemas.microsoft.com/office/drawing/2014/main" id="{D9329293-7E82-EF32-0560-D8C35CC2CB26}"/>
              </a:ext>
            </a:extLst>
          </p:cNvPr>
          <p:cNvSpPr txBox="1"/>
          <p:nvPr/>
        </p:nvSpPr>
        <p:spPr>
          <a:xfrm>
            <a:off x="6153485" y="342475"/>
            <a:ext cx="4719562" cy="369332"/>
          </a:xfrm>
          <a:prstGeom prst="rect">
            <a:avLst/>
          </a:prstGeom>
          <a:noFill/>
        </p:spPr>
        <p:txBody>
          <a:bodyPr wrap="none" rtlCol="0">
            <a:spAutoFit/>
          </a:bodyPr>
          <a:lstStyle/>
          <a:p>
            <a:r>
              <a:rPr lang="en-GB" b="1">
                <a:latin typeface="Century Gothic" panose="020B0502020202020204" pitchFamily="34" charset="0"/>
              </a:rPr>
              <a:t>We can also represent this molecule like:</a:t>
            </a:r>
          </a:p>
        </p:txBody>
      </p:sp>
      <p:sp>
        <p:nvSpPr>
          <p:cNvPr id="4" name="TextBox 3">
            <a:extLst>
              <a:ext uri="{FF2B5EF4-FFF2-40B4-BE49-F238E27FC236}">
                <a16:creationId xmlns:a16="http://schemas.microsoft.com/office/drawing/2014/main" id="{119F506F-5987-C2F6-F460-833974D0A852}"/>
              </a:ext>
            </a:extLst>
          </p:cNvPr>
          <p:cNvSpPr txBox="1"/>
          <p:nvPr/>
        </p:nvSpPr>
        <p:spPr>
          <a:xfrm>
            <a:off x="7905075" y="899083"/>
            <a:ext cx="1156086" cy="769441"/>
          </a:xfrm>
          <a:prstGeom prst="rect">
            <a:avLst/>
          </a:prstGeom>
          <a:noFill/>
        </p:spPr>
        <p:txBody>
          <a:bodyPr wrap="none" rtlCol="0">
            <a:spAutoFit/>
          </a:bodyPr>
          <a:lstStyle/>
          <a:p>
            <a:r>
              <a:rPr lang="en-GB" sz="2800" b="1">
                <a:latin typeface="Century Gothic" panose="020B0502020202020204" pitchFamily="34" charset="0"/>
              </a:rPr>
              <a:t>Cl</a:t>
            </a:r>
            <a:r>
              <a:rPr lang="en-GB" sz="4400" b="1">
                <a:latin typeface="Century Gothic" panose="020B0502020202020204" pitchFamily="34" charset="0"/>
              </a:rPr>
              <a:t>-</a:t>
            </a:r>
            <a:r>
              <a:rPr lang="en-GB" sz="2800" b="1">
                <a:latin typeface="Century Gothic" panose="020B0502020202020204" pitchFamily="34" charset="0"/>
              </a:rPr>
              <a:t>Cl</a:t>
            </a:r>
          </a:p>
        </p:txBody>
      </p:sp>
      <p:sp>
        <p:nvSpPr>
          <p:cNvPr id="47" name="Oval 46">
            <a:extLst>
              <a:ext uri="{FF2B5EF4-FFF2-40B4-BE49-F238E27FC236}">
                <a16:creationId xmlns:a16="http://schemas.microsoft.com/office/drawing/2014/main" id="{C888BA60-A3E3-69B8-34AE-9D235F657565}"/>
              </a:ext>
            </a:extLst>
          </p:cNvPr>
          <p:cNvSpPr/>
          <p:nvPr/>
        </p:nvSpPr>
        <p:spPr>
          <a:xfrm>
            <a:off x="7532768" y="2974597"/>
            <a:ext cx="120339" cy="143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8" name="Oval 47">
            <a:extLst>
              <a:ext uri="{FF2B5EF4-FFF2-40B4-BE49-F238E27FC236}">
                <a16:creationId xmlns:a16="http://schemas.microsoft.com/office/drawing/2014/main" id="{9E715A66-2725-29DF-2592-4386ECB0356C}"/>
              </a:ext>
            </a:extLst>
          </p:cNvPr>
          <p:cNvSpPr/>
          <p:nvPr/>
        </p:nvSpPr>
        <p:spPr>
          <a:xfrm>
            <a:off x="7529640" y="3144281"/>
            <a:ext cx="120339" cy="143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Oval 48">
            <a:extLst>
              <a:ext uri="{FF2B5EF4-FFF2-40B4-BE49-F238E27FC236}">
                <a16:creationId xmlns:a16="http://schemas.microsoft.com/office/drawing/2014/main" id="{132EF7EE-17BE-C7CE-CE55-0F2E30D9A8B1}"/>
              </a:ext>
            </a:extLst>
          </p:cNvPr>
          <p:cNvSpPr/>
          <p:nvPr/>
        </p:nvSpPr>
        <p:spPr>
          <a:xfrm>
            <a:off x="7975919" y="3400690"/>
            <a:ext cx="120339" cy="143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1" name="Oval 50">
            <a:extLst>
              <a:ext uri="{FF2B5EF4-FFF2-40B4-BE49-F238E27FC236}">
                <a16:creationId xmlns:a16="http://schemas.microsoft.com/office/drawing/2014/main" id="{D9705AF8-CCCE-B252-4F90-2C1A3994E6CF}"/>
              </a:ext>
            </a:extLst>
          </p:cNvPr>
          <p:cNvSpPr/>
          <p:nvPr/>
        </p:nvSpPr>
        <p:spPr>
          <a:xfrm>
            <a:off x="8391776" y="2940100"/>
            <a:ext cx="120339" cy="143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2" name="TextBox 51">
            <a:extLst>
              <a:ext uri="{FF2B5EF4-FFF2-40B4-BE49-F238E27FC236}">
                <a16:creationId xmlns:a16="http://schemas.microsoft.com/office/drawing/2014/main" id="{99645DE9-CC83-9D1E-58D5-05FE7481BBA6}"/>
              </a:ext>
            </a:extLst>
          </p:cNvPr>
          <p:cNvSpPr txBox="1"/>
          <p:nvPr/>
        </p:nvSpPr>
        <p:spPr>
          <a:xfrm>
            <a:off x="8269042" y="3017316"/>
            <a:ext cx="365806" cy="400110"/>
          </a:xfrm>
          <a:prstGeom prst="rect">
            <a:avLst/>
          </a:prstGeom>
          <a:noFill/>
          <a:ln>
            <a:noFill/>
          </a:ln>
        </p:spPr>
        <p:txBody>
          <a:bodyPr wrap="none" rtlCol="0">
            <a:spAutoFit/>
          </a:bodyPr>
          <a:lstStyle/>
          <a:p>
            <a:r>
              <a:rPr lang="en-GB" sz="2000" b="1"/>
              <a:t>×</a:t>
            </a:r>
          </a:p>
        </p:txBody>
      </p:sp>
      <p:sp>
        <p:nvSpPr>
          <p:cNvPr id="53" name="TextBox 52">
            <a:extLst>
              <a:ext uri="{FF2B5EF4-FFF2-40B4-BE49-F238E27FC236}">
                <a16:creationId xmlns:a16="http://schemas.microsoft.com/office/drawing/2014/main" id="{F0B5251A-A9C6-88E9-5235-F49AF558EF4A}"/>
              </a:ext>
            </a:extLst>
          </p:cNvPr>
          <p:cNvSpPr txBox="1"/>
          <p:nvPr/>
        </p:nvSpPr>
        <p:spPr>
          <a:xfrm>
            <a:off x="8602844" y="3262317"/>
            <a:ext cx="365806" cy="400110"/>
          </a:xfrm>
          <a:prstGeom prst="rect">
            <a:avLst/>
          </a:prstGeom>
          <a:noFill/>
        </p:spPr>
        <p:txBody>
          <a:bodyPr wrap="none" rtlCol="0">
            <a:spAutoFit/>
          </a:bodyPr>
          <a:lstStyle/>
          <a:p>
            <a:r>
              <a:rPr lang="en-GB" sz="2000" b="1"/>
              <a:t>×</a:t>
            </a:r>
          </a:p>
        </p:txBody>
      </p:sp>
      <p:sp>
        <p:nvSpPr>
          <p:cNvPr id="55" name="TextBox 54">
            <a:extLst>
              <a:ext uri="{FF2B5EF4-FFF2-40B4-BE49-F238E27FC236}">
                <a16:creationId xmlns:a16="http://schemas.microsoft.com/office/drawing/2014/main" id="{C9F6E9BC-F2E9-3706-7970-D3B2AA447759}"/>
              </a:ext>
            </a:extLst>
          </p:cNvPr>
          <p:cNvSpPr txBox="1"/>
          <p:nvPr/>
        </p:nvSpPr>
        <p:spPr>
          <a:xfrm>
            <a:off x="8781927" y="3261688"/>
            <a:ext cx="365806" cy="400110"/>
          </a:xfrm>
          <a:prstGeom prst="rect">
            <a:avLst/>
          </a:prstGeom>
          <a:noFill/>
        </p:spPr>
        <p:txBody>
          <a:bodyPr wrap="none" rtlCol="0">
            <a:spAutoFit/>
          </a:bodyPr>
          <a:lstStyle/>
          <a:p>
            <a:r>
              <a:rPr lang="en-GB" sz="2000" b="1"/>
              <a:t>×</a:t>
            </a:r>
          </a:p>
        </p:txBody>
      </p:sp>
      <p:sp>
        <p:nvSpPr>
          <p:cNvPr id="56" name="TextBox 55">
            <a:extLst>
              <a:ext uri="{FF2B5EF4-FFF2-40B4-BE49-F238E27FC236}">
                <a16:creationId xmlns:a16="http://schemas.microsoft.com/office/drawing/2014/main" id="{E8E9FF9A-0159-6D52-B9E4-6FD640BEF048}"/>
              </a:ext>
            </a:extLst>
          </p:cNvPr>
          <p:cNvSpPr txBox="1"/>
          <p:nvPr/>
        </p:nvSpPr>
        <p:spPr>
          <a:xfrm>
            <a:off x="9093780" y="3001865"/>
            <a:ext cx="365806" cy="400110"/>
          </a:xfrm>
          <a:prstGeom prst="rect">
            <a:avLst/>
          </a:prstGeom>
          <a:noFill/>
        </p:spPr>
        <p:txBody>
          <a:bodyPr wrap="none" rtlCol="0">
            <a:spAutoFit/>
          </a:bodyPr>
          <a:lstStyle/>
          <a:p>
            <a:r>
              <a:rPr lang="en-GB" sz="2000" b="1"/>
              <a:t>×</a:t>
            </a:r>
          </a:p>
        </p:txBody>
      </p:sp>
      <p:sp>
        <p:nvSpPr>
          <p:cNvPr id="59" name="TextBox 58">
            <a:extLst>
              <a:ext uri="{FF2B5EF4-FFF2-40B4-BE49-F238E27FC236}">
                <a16:creationId xmlns:a16="http://schemas.microsoft.com/office/drawing/2014/main" id="{34F11DD5-A642-77C1-3D67-412CDEBE3841}"/>
              </a:ext>
            </a:extLst>
          </p:cNvPr>
          <p:cNvSpPr txBox="1"/>
          <p:nvPr/>
        </p:nvSpPr>
        <p:spPr>
          <a:xfrm>
            <a:off x="9093780" y="2822997"/>
            <a:ext cx="365806" cy="400110"/>
          </a:xfrm>
          <a:prstGeom prst="rect">
            <a:avLst/>
          </a:prstGeom>
          <a:noFill/>
        </p:spPr>
        <p:txBody>
          <a:bodyPr wrap="none" rtlCol="0">
            <a:spAutoFit/>
          </a:bodyPr>
          <a:lstStyle/>
          <a:p>
            <a:r>
              <a:rPr lang="en-GB" sz="2000" b="1"/>
              <a:t>×</a:t>
            </a:r>
          </a:p>
        </p:txBody>
      </p:sp>
      <p:sp>
        <p:nvSpPr>
          <p:cNvPr id="62" name="Oval 61">
            <a:extLst>
              <a:ext uri="{FF2B5EF4-FFF2-40B4-BE49-F238E27FC236}">
                <a16:creationId xmlns:a16="http://schemas.microsoft.com/office/drawing/2014/main" id="{9708F430-0D6E-CD62-358B-0D268FB2D34B}"/>
              </a:ext>
            </a:extLst>
          </p:cNvPr>
          <p:cNvSpPr/>
          <p:nvPr/>
        </p:nvSpPr>
        <p:spPr>
          <a:xfrm>
            <a:off x="7819478" y="2666484"/>
            <a:ext cx="120339" cy="143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3" name="Oval 62">
            <a:extLst>
              <a:ext uri="{FF2B5EF4-FFF2-40B4-BE49-F238E27FC236}">
                <a16:creationId xmlns:a16="http://schemas.microsoft.com/office/drawing/2014/main" id="{670DBA46-DCBE-62FA-F8C6-580E2EE4950A}"/>
              </a:ext>
            </a:extLst>
          </p:cNvPr>
          <p:cNvSpPr/>
          <p:nvPr/>
        </p:nvSpPr>
        <p:spPr>
          <a:xfrm>
            <a:off x="7802173" y="3392488"/>
            <a:ext cx="120339" cy="143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4" name="Oval 63">
            <a:extLst>
              <a:ext uri="{FF2B5EF4-FFF2-40B4-BE49-F238E27FC236}">
                <a16:creationId xmlns:a16="http://schemas.microsoft.com/office/drawing/2014/main" id="{6937EBEB-CA6A-4387-9CBC-1DBD5D094ACB}"/>
              </a:ext>
            </a:extLst>
          </p:cNvPr>
          <p:cNvSpPr/>
          <p:nvPr/>
        </p:nvSpPr>
        <p:spPr>
          <a:xfrm>
            <a:off x="7970915" y="2675716"/>
            <a:ext cx="120339" cy="143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65" name="TextBox 64">
            <a:extLst>
              <a:ext uri="{FF2B5EF4-FFF2-40B4-BE49-F238E27FC236}">
                <a16:creationId xmlns:a16="http://schemas.microsoft.com/office/drawing/2014/main" id="{12C034D7-55B7-2497-BACE-5E72963D4E83}"/>
              </a:ext>
            </a:extLst>
          </p:cNvPr>
          <p:cNvSpPr txBox="1"/>
          <p:nvPr/>
        </p:nvSpPr>
        <p:spPr>
          <a:xfrm>
            <a:off x="8810826" y="2517766"/>
            <a:ext cx="365806" cy="400110"/>
          </a:xfrm>
          <a:prstGeom prst="rect">
            <a:avLst/>
          </a:prstGeom>
          <a:noFill/>
        </p:spPr>
        <p:txBody>
          <a:bodyPr wrap="none" rtlCol="0">
            <a:spAutoFit/>
          </a:bodyPr>
          <a:lstStyle/>
          <a:p>
            <a:r>
              <a:rPr lang="en-GB" sz="2000" b="1"/>
              <a:t>×</a:t>
            </a:r>
          </a:p>
        </p:txBody>
      </p:sp>
      <p:sp>
        <p:nvSpPr>
          <p:cNvPr id="76" name="TextBox 75">
            <a:extLst>
              <a:ext uri="{FF2B5EF4-FFF2-40B4-BE49-F238E27FC236}">
                <a16:creationId xmlns:a16="http://schemas.microsoft.com/office/drawing/2014/main" id="{DBD9F18D-F95B-DFF9-9415-B5E343B4BE0D}"/>
              </a:ext>
            </a:extLst>
          </p:cNvPr>
          <p:cNvSpPr txBox="1"/>
          <p:nvPr/>
        </p:nvSpPr>
        <p:spPr>
          <a:xfrm>
            <a:off x="8587095" y="2517137"/>
            <a:ext cx="365806" cy="400110"/>
          </a:xfrm>
          <a:prstGeom prst="rect">
            <a:avLst/>
          </a:prstGeom>
          <a:noFill/>
        </p:spPr>
        <p:txBody>
          <a:bodyPr wrap="none" rtlCol="0">
            <a:spAutoFit/>
          </a:bodyPr>
          <a:lstStyle/>
          <a:p>
            <a:r>
              <a:rPr lang="en-GB" sz="2000" b="1"/>
              <a:t>×</a:t>
            </a:r>
          </a:p>
        </p:txBody>
      </p:sp>
      <p:sp>
        <p:nvSpPr>
          <p:cNvPr id="77" name="TextBox 76">
            <a:extLst>
              <a:ext uri="{FF2B5EF4-FFF2-40B4-BE49-F238E27FC236}">
                <a16:creationId xmlns:a16="http://schemas.microsoft.com/office/drawing/2014/main" id="{BD25A9AB-3810-99F6-21C0-B823B3864F15}"/>
              </a:ext>
            </a:extLst>
          </p:cNvPr>
          <p:cNvSpPr txBox="1"/>
          <p:nvPr/>
        </p:nvSpPr>
        <p:spPr>
          <a:xfrm>
            <a:off x="8580895" y="2838454"/>
            <a:ext cx="551754" cy="523220"/>
          </a:xfrm>
          <a:prstGeom prst="rect">
            <a:avLst/>
          </a:prstGeom>
          <a:noFill/>
        </p:spPr>
        <p:txBody>
          <a:bodyPr wrap="none" rtlCol="0">
            <a:spAutoFit/>
          </a:bodyPr>
          <a:lstStyle/>
          <a:p>
            <a:r>
              <a:rPr lang="en-GB" sz="2800" b="1">
                <a:latin typeface="Century Gothic" panose="020B0502020202020204" pitchFamily="34" charset="0"/>
              </a:rPr>
              <a:t>Cl</a:t>
            </a:r>
          </a:p>
        </p:txBody>
      </p:sp>
      <p:sp>
        <p:nvSpPr>
          <p:cNvPr id="78" name="TextBox 77">
            <a:extLst>
              <a:ext uri="{FF2B5EF4-FFF2-40B4-BE49-F238E27FC236}">
                <a16:creationId xmlns:a16="http://schemas.microsoft.com/office/drawing/2014/main" id="{B211F300-A49F-370B-9426-5EB65C0A0989}"/>
              </a:ext>
            </a:extLst>
          </p:cNvPr>
          <p:cNvSpPr txBox="1"/>
          <p:nvPr/>
        </p:nvSpPr>
        <p:spPr>
          <a:xfrm>
            <a:off x="7708627" y="2835129"/>
            <a:ext cx="551754" cy="523220"/>
          </a:xfrm>
          <a:prstGeom prst="rect">
            <a:avLst/>
          </a:prstGeom>
          <a:noFill/>
          <a:ln>
            <a:noFill/>
          </a:ln>
        </p:spPr>
        <p:txBody>
          <a:bodyPr wrap="none" rtlCol="0">
            <a:spAutoFit/>
          </a:bodyPr>
          <a:lstStyle/>
          <a:p>
            <a:r>
              <a:rPr lang="en-GB" sz="2800" b="1">
                <a:latin typeface="Century Gothic" panose="020B0502020202020204" pitchFamily="34" charset="0"/>
              </a:rPr>
              <a:t>Cl</a:t>
            </a:r>
          </a:p>
        </p:txBody>
      </p:sp>
      <p:pic>
        <p:nvPicPr>
          <p:cNvPr id="6" name="Picture 5">
            <a:extLst>
              <a:ext uri="{FF2B5EF4-FFF2-40B4-BE49-F238E27FC236}">
                <a16:creationId xmlns:a16="http://schemas.microsoft.com/office/drawing/2014/main" id="{365BA794-E48F-7C96-1B9D-25228562AB15}"/>
              </a:ext>
            </a:extLst>
          </p:cNvPr>
          <p:cNvPicPr>
            <a:picLocks noChangeAspect="1"/>
          </p:cNvPicPr>
          <p:nvPr/>
        </p:nvPicPr>
        <p:blipFill>
          <a:blip r:embed="rId3"/>
          <a:stretch>
            <a:fillRect/>
          </a:stretch>
        </p:blipFill>
        <p:spPr>
          <a:xfrm>
            <a:off x="7492319" y="4551176"/>
            <a:ext cx="2039591" cy="1402219"/>
          </a:xfrm>
          <a:prstGeom prst="rect">
            <a:avLst/>
          </a:prstGeom>
        </p:spPr>
      </p:pic>
    </p:spTree>
    <p:extLst>
      <p:ext uri="{BB962C8B-B14F-4D97-AF65-F5344CB8AC3E}">
        <p14:creationId xmlns:p14="http://schemas.microsoft.com/office/powerpoint/2010/main" val="3430544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fade">
                                      <p:cBhvr>
                                        <p:cTn id="34" dur="500"/>
                                        <p:tgtEl>
                                          <p:spTgt spid="6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8"/>
                                        </p:tgtEl>
                                        <p:attrNameLst>
                                          <p:attrName>style.visibility</p:attrName>
                                        </p:attrNameLst>
                                      </p:cBhvr>
                                      <p:to>
                                        <p:strVal val="visible"/>
                                      </p:to>
                                    </p:set>
                                    <p:animEffect transition="in" filter="fade">
                                      <p:cBhvr>
                                        <p:cTn id="40" dur="500"/>
                                        <p:tgtEl>
                                          <p:spTgt spid="6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fade">
                                      <p:cBhvr>
                                        <p:cTn id="43" dur="500"/>
                                        <p:tgtEl>
                                          <p:spTgt spid="6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4"/>
                                        </p:tgtEl>
                                        <p:attrNameLst>
                                          <p:attrName>style.visibility</p:attrName>
                                        </p:attrNameLst>
                                      </p:cBhvr>
                                      <p:to>
                                        <p:strVal val="visible"/>
                                      </p:to>
                                    </p:set>
                                    <p:animEffect transition="in" filter="fade">
                                      <p:cBhvr>
                                        <p:cTn id="63" dur="500"/>
                                        <p:tgtEl>
                                          <p:spTgt spid="5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6"/>
                                        </p:tgtEl>
                                        <p:attrNameLst>
                                          <p:attrName>style.visibility</p:attrName>
                                        </p:attrNameLst>
                                      </p:cBhvr>
                                      <p:to>
                                        <p:strVal val="visible"/>
                                      </p:to>
                                    </p:set>
                                    <p:animEffect transition="in" filter="fade">
                                      <p:cBhvr>
                                        <p:cTn id="69" dur="500"/>
                                        <p:tgtEl>
                                          <p:spTgt spid="4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fade">
                                      <p:cBhvr>
                                        <p:cTn id="72" dur="500"/>
                                        <p:tgtEl>
                                          <p:spTgt spid="5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500"/>
                                        <p:tgtEl>
                                          <p:spTgt spid="5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0"/>
                                        </p:tgtEl>
                                        <p:attrNameLst>
                                          <p:attrName>style.visibility</p:attrName>
                                        </p:attrNameLst>
                                      </p:cBhvr>
                                      <p:to>
                                        <p:strVal val="visible"/>
                                      </p:to>
                                    </p:set>
                                    <p:animEffect transition="in" filter="fade">
                                      <p:cBhvr>
                                        <p:cTn id="78" dur="500"/>
                                        <p:tgtEl>
                                          <p:spTgt spid="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animEffect transition="in" filter="fade">
                                      <p:cBhvr>
                                        <p:cTn id="81" dur="500"/>
                                        <p:tgtEl>
                                          <p:spTgt spid="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500"/>
                                        <p:tgtEl>
                                          <p:spTgt spid="7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3"/>
                                        </p:tgtEl>
                                        <p:attrNameLst>
                                          <p:attrName>style.visibility</p:attrName>
                                        </p:attrNameLst>
                                      </p:cBhvr>
                                      <p:to>
                                        <p:strVal val="visible"/>
                                      </p:to>
                                    </p:set>
                                    <p:animEffect transition="in" filter="fade">
                                      <p:cBhvr>
                                        <p:cTn id="90" dur="500"/>
                                        <p:tgtEl>
                                          <p:spTgt spid="7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500"/>
                                        <p:tgtEl>
                                          <p:spTgt spid="7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4"/>
                                        </p:tgtEl>
                                        <p:attrNameLst>
                                          <p:attrName>style.visibility</p:attrName>
                                        </p:attrNameLst>
                                      </p:cBhvr>
                                      <p:to>
                                        <p:strVal val="visible"/>
                                      </p:to>
                                    </p:set>
                                    <p:animEffect transition="in" filter="fade">
                                      <p:cBhvr>
                                        <p:cTn id="102" dur="500"/>
                                        <p:tgtEl>
                                          <p:spTgt spid="3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fade">
                                      <p:cBhvr>
                                        <p:cTn id="111" dur="500"/>
                                        <p:tgtEl>
                                          <p:spTgt spid="4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fade">
                                      <p:cBhvr>
                                        <p:cTn id="116" dur="500"/>
                                        <p:tgtEl>
                                          <p:spTgt spid="4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
                                        </p:tgtEl>
                                        <p:attrNameLst>
                                          <p:attrName>style.visibility</p:attrName>
                                        </p:attrNameLst>
                                      </p:cBhvr>
                                      <p:to>
                                        <p:strVal val="visible"/>
                                      </p:to>
                                    </p:set>
                                    <p:animEffect transition="in" filter="fade">
                                      <p:cBhvr>
                                        <p:cTn id="119" dur="500"/>
                                        <p:tgtEl>
                                          <p:spTgt spid="3"/>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4"/>
                                        </p:tgtEl>
                                        <p:attrNameLst>
                                          <p:attrName>style.visibility</p:attrName>
                                        </p:attrNameLst>
                                      </p:cBhvr>
                                      <p:to>
                                        <p:strVal val="visible"/>
                                      </p:to>
                                    </p:set>
                                    <p:animEffect transition="in" filter="fade">
                                      <p:cBhvr>
                                        <p:cTn id="124" dur="500"/>
                                        <p:tgtEl>
                                          <p:spTgt spid="4"/>
                                        </p:tgtEl>
                                      </p:cBhvr>
                                    </p:animEffect>
                                  </p:childTnLst>
                                </p:cTn>
                              </p:par>
                            </p:childTnLst>
                          </p:cTn>
                        </p:par>
                      </p:childTnLst>
                    </p:cTn>
                  </p:par>
                  <p:par>
                    <p:cTn id="125" fill="hold">
                      <p:stCondLst>
                        <p:cond delay="indefinite"/>
                      </p:stCondLst>
                      <p:childTnLst>
                        <p:par>
                          <p:cTn id="126" fill="hold">
                            <p:stCondLst>
                              <p:cond delay="0"/>
                            </p:stCondLst>
                            <p:childTnLst>
                              <p:par>
                                <p:cTn id="127" presetID="10" presetClass="entr" presetSubtype="0" fill="hold" grpId="0" nodeType="clickEffect">
                                  <p:stCondLst>
                                    <p:cond delay="0"/>
                                  </p:stCondLst>
                                  <p:childTnLst>
                                    <p:set>
                                      <p:cBhvr>
                                        <p:cTn id="128" dur="1" fill="hold">
                                          <p:stCondLst>
                                            <p:cond delay="0"/>
                                          </p:stCondLst>
                                        </p:cTn>
                                        <p:tgtEl>
                                          <p:spTgt spid="47"/>
                                        </p:tgtEl>
                                        <p:attrNameLst>
                                          <p:attrName>style.visibility</p:attrName>
                                        </p:attrNameLst>
                                      </p:cBhvr>
                                      <p:to>
                                        <p:strVal val="visible"/>
                                      </p:to>
                                    </p:set>
                                    <p:animEffect transition="in" filter="fade">
                                      <p:cBhvr>
                                        <p:cTn id="129" dur="500"/>
                                        <p:tgtEl>
                                          <p:spTgt spid="47"/>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8"/>
                                        </p:tgtEl>
                                        <p:attrNameLst>
                                          <p:attrName>style.visibility</p:attrName>
                                        </p:attrNameLst>
                                      </p:cBhvr>
                                      <p:to>
                                        <p:strVal val="visible"/>
                                      </p:to>
                                    </p:set>
                                    <p:animEffect transition="in" filter="fade">
                                      <p:cBhvr>
                                        <p:cTn id="132" dur="500"/>
                                        <p:tgtEl>
                                          <p:spTgt spid="48"/>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1"/>
                                        </p:tgtEl>
                                        <p:attrNameLst>
                                          <p:attrName>style.visibility</p:attrName>
                                        </p:attrNameLst>
                                      </p:cBhvr>
                                      <p:to>
                                        <p:strVal val="visible"/>
                                      </p:to>
                                    </p:set>
                                    <p:animEffect transition="in" filter="fade">
                                      <p:cBhvr>
                                        <p:cTn id="138" dur="500"/>
                                        <p:tgtEl>
                                          <p:spTgt spid="51"/>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2"/>
                                        </p:tgtEl>
                                        <p:attrNameLst>
                                          <p:attrName>style.visibility</p:attrName>
                                        </p:attrNameLst>
                                      </p:cBhvr>
                                      <p:to>
                                        <p:strVal val="visible"/>
                                      </p:to>
                                    </p:set>
                                    <p:animEffect transition="in" filter="fade">
                                      <p:cBhvr>
                                        <p:cTn id="141" dur="500"/>
                                        <p:tgtEl>
                                          <p:spTgt spid="5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3"/>
                                        </p:tgtEl>
                                        <p:attrNameLst>
                                          <p:attrName>style.visibility</p:attrName>
                                        </p:attrNameLst>
                                      </p:cBhvr>
                                      <p:to>
                                        <p:strVal val="visible"/>
                                      </p:to>
                                    </p:set>
                                    <p:animEffect transition="in" filter="fade">
                                      <p:cBhvr>
                                        <p:cTn id="144" dur="500"/>
                                        <p:tgtEl>
                                          <p:spTgt spid="53"/>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500"/>
                                        <p:tgtEl>
                                          <p:spTgt spid="55"/>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6"/>
                                        </p:tgtEl>
                                        <p:attrNameLst>
                                          <p:attrName>style.visibility</p:attrName>
                                        </p:attrNameLst>
                                      </p:cBhvr>
                                      <p:to>
                                        <p:strVal val="visible"/>
                                      </p:to>
                                    </p:set>
                                    <p:animEffect transition="in" filter="fade">
                                      <p:cBhvr>
                                        <p:cTn id="150" dur="500"/>
                                        <p:tgtEl>
                                          <p:spTgt spid="56"/>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9"/>
                                        </p:tgtEl>
                                        <p:attrNameLst>
                                          <p:attrName>style.visibility</p:attrName>
                                        </p:attrNameLst>
                                      </p:cBhvr>
                                      <p:to>
                                        <p:strVal val="visible"/>
                                      </p:to>
                                    </p:set>
                                    <p:animEffect transition="in" filter="fade">
                                      <p:cBhvr>
                                        <p:cTn id="153" dur="500"/>
                                        <p:tgtEl>
                                          <p:spTgt spid="59"/>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62"/>
                                        </p:tgtEl>
                                        <p:attrNameLst>
                                          <p:attrName>style.visibility</p:attrName>
                                        </p:attrNameLst>
                                      </p:cBhvr>
                                      <p:to>
                                        <p:strVal val="visible"/>
                                      </p:to>
                                    </p:set>
                                    <p:animEffect transition="in" filter="fade">
                                      <p:cBhvr>
                                        <p:cTn id="156" dur="500"/>
                                        <p:tgtEl>
                                          <p:spTgt spid="62"/>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63"/>
                                        </p:tgtEl>
                                        <p:attrNameLst>
                                          <p:attrName>style.visibility</p:attrName>
                                        </p:attrNameLst>
                                      </p:cBhvr>
                                      <p:to>
                                        <p:strVal val="visible"/>
                                      </p:to>
                                    </p:set>
                                    <p:animEffect transition="in" filter="fade">
                                      <p:cBhvr>
                                        <p:cTn id="159" dur="500"/>
                                        <p:tgtEl>
                                          <p:spTgt spid="63"/>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64"/>
                                        </p:tgtEl>
                                        <p:attrNameLst>
                                          <p:attrName>style.visibility</p:attrName>
                                        </p:attrNameLst>
                                      </p:cBhvr>
                                      <p:to>
                                        <p:strVal val="visible"/>
                                      </p:to>
                                    </p:set>
                                    <p:animEffect transition="in" filter="fade">
                                      <p:cBhvr>
                                        <p:cTn id="162" dur="500"/>
                                        <p:tgtEl>
                                          <p:spTgt spid="64"/>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65"/>
                                        </p:tgtEl>
                                        <p:attrNameLst>
                                          <p:attrName>style.visibility</p:attrName>
                                        </p:attrNameLst>
                                      </p:cBhvr>
                                      <p:to>
                                        <p:strVal val="visible"/>
                                      </p:to>
                                    </p:set>
                                    <p:animEffect transition="in" filter="fade">
                                      <p:cBhvr>
                                        <p:cTn id="165" dur="500"/>
                                        <p:tgtEl>
                                          <p:spTgt spid="65"/>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76"/>
                                        </p:tgtEl>
                                        <p:attrNameLst>
                                          <p:attrName>style.visibility</p:attrName>
                                        </p:attrNameLst>
                                      </p:cBhvr>
                                      <p:to>
                                        <p:strVal val="visible"/>
                                      </p:to>
                                    </p:set>
                                    <p:animEffect transition="in" filter="fade">
                                      <p:cBhvr>
                                        <p:cTn id="168" dur="500"/>
                                        <p:tgtEl>
                                          <p:spTgt spid="76"/>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77"/>
                                        </p:tgtEl>
                                        <p:attrNameLst>
                                          <p:attrName>style.visibility</p:attrName>
                                        </p:attrNameLst>
                                      </p:cBhvr>
                                      <p:to>
                                        <p:strVal val="visible"/>
                                      </p:to>
                                    </p:set>
                                    <p:animEffect transition="in" filter="fade">
                                      <p:cBhvr>
                                        <p:cTn id="171" dur="500"/>
                                        <p:tgtEl>
                                          <p:spTgt spid="77"/>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78"/>
                                        </p:tgtEl>
                                        <p:attrNameLst>
                                          <p:attrName>style.visibility</p:attrName>
                                        </p:attrNameLst>
                                      </p:cBhvr>
                                      <p:to>
                                        <p:strVal val="visible"/>
                                      </p:to>
                                    </p:set>
                                    <p:animEffect transition="in" filter="fade">
                                      <p:cBhvr>
                                        <p:cTn id="174" dur="500"/>
                                        <p:tgtEl>
                                          <p:spTgt spid="78"/>
                                        </p:tgtEl>
                                      </p:cBhvr>
                                    </p:animEffect>
                                  </p:childTnLst>
                                </p:cTn>
                              </p:par>
                            </p:childTnLst>
                          </p:cTn>
                        </p:par>
                      </p:childTnLst>
                    </p:cTn>
                  </p:par>
                  <p:par>
                    <p:cTn id="175" fill="hold">
                      <p:stCondLst>
                        <p:cond delay="indefinite"/>
                      </p:stCondLst>
                      <p:childTnLst>
                        <p:par>
                          <p:cTn id="176" fill="hold">
                            <p:stCondLst>
                              <p:cond delay="0"/>
                            </p:stCondLst>
                            <p:childTnLst>
                              <p:par>
                                <p:cTn id="177" presetID="10" presetClass="entr" presetSubtype="0" fill="hold" nodeType="clickEffect">
                                  <p:stCondLst>
                                    <p:cond delay="0"/>
                                  </p:stCondLst>
                                  <p:childTnLst>
                                    <p:set>
                                      <p:cBhvr>
                                        <p:cTn id="178" dur="1" fill="hold">
                                          <p:stCondLst>
                                            <p:cond delay="0"/>
                                          </p:stCondLst>
                                        </p:cTn>
                                        <p:tgtEl>
                                          <p:spTgt spid="6"/>
                                        </p:tgtEl>
                                        <p:attrNameLst>
                                          <p:attrName>style.visibility</p:attrName>
                                        </p:attrNameLst>
                                      </p:cBhvr>
                                      <p:to>
                                        <p:strVal val="visible"/>
                                      </p:to>
                                    </p:set>
                                    <p:animEffect transition="in" filter="fade">
                                      <p:cBhvr>
                                        <p:cTn id="17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19" grpId="0" animBg="1"/>
      <p:bldP spid="20" grpId="0" animBg="1"/>
      <p:bldP spid="22" grpId="0" animBg="1"/>
      <p:bldP spid="24" grpId="0" animBg="1"/>
      <p:bldP spid="26" grpId="0" animBg="1"/>
      <p:bldP spid="37" grpId="0" animBg="1"/>
      <p:bldP spid="39" grpId="0"/>
      <p:bldP spid="54" grpId="0"/>
      <p:bldP spid="30" grpId="0" animBg="1"/>
      <p:bldP spid="36" grpId="0"/>
      <p:bldP spid="42" grpId="0" animBg="1"/>
      <p:bldP spid="46" grpId="0" animBg="1"/>
      <p:bldP spid="57" grpId="0" animBg="1"/>
      <p:bldP spid="58" grpId="0" animBg="1"/>
      <p:bldP spid="60" grpId="0" animBg="1"/>
      <p:bldP spid="61" grpId="0" animBg="1"/>
      <p:bldP spid="66" grpId="0"/>
      <p:bldP spid="67" grpId="0"/>
      <p:bldP spid="68" grpId="0"/>
      <p:bldP spid="69" grpId="0"/>
      <p:bldP spid="70" grpId="0"/>
      <p:bldP spid="71" grpId="0"/>
      <p:bldP spid="72" grpId="0"/>
      <p:bldP spid="73" grpId="0"/>
      <p:bldP spid="74" grpId="0"/>
      <p:bldP spid="75" grpId="0"/>
      <p:bldP spid="31" grpId="0" animBg="1"/>
      <p:bldP spid="32" grpId="0"/>
      <p:bldP spid="33" grpId="0"/>
      <p:bldP spid="34" grpId="0" animBg="1"/>
      <p:bldP spid="35" grpId="0" animBg="1"/>
      <p:bldP spid="38" grpId="0"/>
      <p:bldP spid="40" grpId="0" animBg="1"/>
      <p:bldP spid="41" grpId="0" animBg="1"/>
      <p:bldP spid="43" grpId="0"/>
      <p:bldP spid="3" grpId="0"/>
      <p:bldP spid="4" grpId="0"/>
      <p:bldP spid="47" grpId="0" animBg="1"/>
      <p:bldP spid="48" grpId="0" animBg="1"/>
      <p:bldP spid="49" grpId="0" animBg="1"/>
      <p:bldP spid="51" grpId="0" animBg="1"/>
      <p:bldP spid="52" grpId="0"/>
      <p:bldP spid="53" grpId="0"/>
      <p:bldP spid="55" grpId="0"/>
      <p:bldP spid="56" grpId="0"/>
      <p:bldP spid="59" grpId="0"/>
      <p:bldP spid="62" grpId="0" animBg="1"/>
      <p:bldP spid="63" grpId="0" animBg="1"/>
      <p:bldP spid="64" grpId="0" animBg="1"/>
      <p:bldP spid="65" grpId="0"/>
      <p:bldP spid="76" grpId="0"/>
      <p:bldP spid="77" grpId="0"/>
      <p:bldP spid="7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2" name="Title 1">
            <a:extLst>
              <a:ext uri="{FF2B5EF4-FFF2-40B4-BE49-F238E27FC236}">
                <a16:creationId xmlns:a16="http://schemas.microsoft.com/office/drawing/2014/main" id="{DA6BE881-A2EE-9343-9E29-BC20374AC19D}"/>
              </a:ext>
            </a:extLst>
          </p:cNvPr>
          <p:cNvSpPr>
            <a:spLocks noGrp="1"/>
          </p:cNvSpPr>
          <p:nvPr>
            <p:ph type="title"/>
          </p:nvPr>
        </p:nvSpPr>
        <p:spPr>
          <a:xfrm>
            <a:off x="295525" y="195509"/>
            <a:ext cx="6234839" cy="720000"/>
          </a:xfrm>
        </p:spPr>
        <p:txBody>
          <a:bodyPr>
            <a:normAutofit/>
          </a:bodyPr>
          <a:lstStyle/>
          <a:p>
            <a:pPr lvl="0">
              <a:spcBef>
                <a:spcPts val="0"/>
              </a:spcBef>
            </a:pPr>
            <a:r>
              <a:rPr lang="en-GB">
                <a:solidFill>
                  <a:schemeClr val="dk1"/>
                </a:solidFill>
                <a:latin typeface="Century Gothic" panose="020B0502020202020204" pitchFamily="34" charset="0"/>
                <a:ea typeface="Century Gothic"/>
                <a:cs typeface="Century Gothic"/>
                <a:sym typeface="Century Gothic"/>
              </a:rPr>
              <a:t>Covalent bonding in hydrogen chloride (HCl) </a:t>
            </a:r>
          </a:p>
        </p:txBody>
      </p:sp>
      <p:sp>
        <p:nvSpPr>
          <p:cNvPr id="39" name="TextBox 38">
            <a:extLst>
              <a:ext uri="{FF2B5EF4-FFF2-40B4-BE49-F238E27FC236}">
                <a16:creationId xmlns:a16="http://schemas.microsoft.com/office/drawing/2014/main" id="{837A6E47-1F99-7AE9-D64F-42F637BEE526}"/>
              </a:ext>
            </a:extLst>
          </p:cNvPr>
          <p:cNvSpPr txBox="1"/>
          <p:nvPr/>
        </p:nvSpPr>
        <p:spPr>
          <a:xfrm>
            <a:off x="684286" y="3051976"/>
            <a:ext cx="2133918" cy="707886"/>
          </a:xfrm>
          <a:prstGeom prst="rect">
            <a:avLst/>
          </a:prstGeom>
          <a:noFill/>
        </p:spPr>
        <p:txBody>
          <a:bodyPr wrap="none" rtlCol="0">
            <a:spAutoFit/>
          </a:bodyPr>
          <a:lstStyle/>
          <a:p>
            <a:r>
              <a:rPr lang="en-GB" sz="2000" b="1">
                <a:latin typeface="Century Gothic" panose="020B0502020202020204" pitchFamily="34" charset="0"/>
              </a:rPr>
              <a:t>Hydrogen atom</a:t>
            </a:r>
          </a:p>
          <a:p>
            <a:r>
              <a:rPr lang="en-GB" sz="2000" b="1">
                <a:latin typeface="Century Gothic" panose="020B0502020202020204" pitchFamily="34" charset="0"/>
              </a:rPr>
              <a:t>1</a:t>
            </a:r>
          </a:p>
        </p:txBody>
      </p:sp>
      <p:sp>
        <p:nvSpPr>
          <p:cNvPr id="54" name="TextBox 53">
            <a:extLst>
              <a:ext uri="{FF2B5EF4-FFF2-40B4-BE49-F238E27FC236}">
                <a16:creationId xmlns:a16="http://schemas.microsoft.com/office/drawing/2014/main" id="{4463C3BC-E8A0-8D2A-1F68-1962C1E5A521}"/>
              </a:ext>
            </a:extLst>
          </p:cNvPr>
          <p:cNvSpPr txBox="1"/>
          <p:nvPr/>
        </p:nvSpPr>
        <p:spPr>
          <a:xfrm>
            <a:off x="3662327" y="4945007"/>
            <a:ext cx="2237472" cy="1323439"/>
          </a:xfrm>
          <a:prstGeom prst="rect">
            <a:avLst/>
          </a:prstGeom>
          <a:noFill/>
        </p:spPr>
        <p:txBody>
          <a:bodyPr wrap="square" rtlCol="0">
            <a:spAutoFit/>
          </a:bodyPr>
          <a:lstStyle/>
          <a:p>
            <a:r>
              <a:rPr lang="en-GB" sz="2000" b="1">
                <a:latin typeface="Century Gothic" panose="020B0502020202020204" pitchFamily="34" charset="0"/>
              </a:rPr>
              <a:t>Hydrogen chloride molecule</a:t>
            </a:r>
          </a:p>
          <a:p>
            <a:r>
              <a:rPr lang="en-GB" sz="2000" b="1">
                <a:latin typeface="Century Gothic" panose="020B0502020202020204" pitchFamily="34" charset="0"/>
              </a:rPr>
              <a:t>HCl</a:t>
            </a:r>
          </a:p>
        </p:txBody>
      </p:sp>
      <p:sp>
        <p:nvSpPr>
          <p:cNvPr id="30" name="Oval 29">
            <a:extLst>
              <a:ext uri="{FF2B5EF4-FFF2-40B4-BE49-F238E27FC236}">
                <a16:creationId xmlns:a16="http://schemas.microsoft.com/office/drawing/2014/main" id="{D778702E-ACAD-A3DB-9633-1C4FD162EA79}"/>
              </a:ext>
            </a:extLst>
          </p:cNvPr>
          <p:cNvSpPr/>
          <p:nvPr/>
        </p:nvSpPr>
        <p:spPr>
          <a:xfrm>
            <a:off x="3641980" y="1303665"/>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AE946AE9-A2F5-DB85-327F-745D30EC2F4F}"/>
              </a:ext>
            </a:extLst>
          </p:cNvPr>
          <p:cNvSpPr txBox="1"/>
          <p:nvPr/>
        </p:nvSpPr>
        <p:spPr>
          <a:xfrm>
            <a:off x="3445557" y="3051976"/>
            <a:ext cx="1946367" cy="707886"/>
          </a:xfrm>
          <a:prstGeom prst="rect">
            <a:avLst/>
          </a:prstGeom>
          <a:noFill/>
        </p:spPr>
        <p:txBody>
          <a:bodyPr wrap="none" rtlCol="0">
            <a:spAutoFit/>
          </a:bodyPr>
          <a:lstStyle/>
          <a:p>
            <a:r>
              <a:rPr lang="en-GB" sz="2000" b="1">
                <a:latin typeface="Century Gothic" panose="020B0502020202020204" pitchFamily="34" charset="0"/>
              </a:rPr>
              <a:t>Chlorine atom</a:t>
            </a:r>
          </a:p>
          <a:p>
            <a:r>
              <a:rPr lang="en-GB" sz="2000" b="1">
                <a:latin typeface="Century Gothic" panose="020B0502020202020204" pitchFamily="34" charset="0"/>
              </a:rPr>
              <a:t>2, 8, 7</a:t>
            </a:r>
          </a:p>
        </p:txBody>
      </p:sp>
      <p:sp>
        <p:nvSpPr>
          <p:cNvPr id="60" name="Oval 59">
            <a:extLst>
              <a:ext uri="{FF2B5EF4-FFF2-40B4-BE49-F238E27FC236}">
                <a16:creationId xmlns:a16="http://schemas.microsoft.com/office/drawing/2014/main" id="{BBA5FC22-8D2D-4453-45ED-9E9E19BCFF47}"/>
              </a:ext>
            </a:extLst>
          </p:cNvPr>
          <p:cNvSpPr/>
          <p:nvPr/>
        </p:nvSpPr>
        <p:spPr>
          <a:xfrm>
            <a:off x="1324127" y="4537441"/>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EED7BFE-3C11-7405-B4E4-836110535398}"/>
              </a:ext>
            </a:extLst>
          </p:cNvPr>
          <p:cNvSpPr/>
          <p:nvPr/>
        </p:nvSpPr>
        <p:spPr>
          <a:xfrm>
            <a:off x="1372251" y="4842397"/>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194A9A66-CFBC-96FB-B744-AB89C9867305}"/>
              </a:ext>
            </a:extLst>
          </p:cNvPr>
          <p:cNvSpPr txBox="1"/>
          <p:nvPr/>
        </p:nvSpPr>
        <p:spPr>
          <a:xfrm>
            <a:off x="4348778" y="1103610"/>
            <a:ext cx="365806" cy="400110"/>
          </a:xfrm>
          <a:prstGeom prst="rect">
            <a:avLst/>
          </a:prstGeom>
          <a:noFill/>
        </p:spPr>
        <p:txBody>
          <a:bodyPr wrap="none" rtlCol="0">
            <a:spAutoFit/>
          </a:bodyPr>
          <a:lstStyle/>
          <a:p>
            <a:r>
              <a:rPr lang="en-GB" sz="2000" b="1">
                <a:solidFill>
                  <a:srgbClr val="7030A0"/>
                </a:solidFill>
              </a:rPr>
              <a:t>×</a:t>
            </a:r>
          </a:p>
        </p:txBody>
      </p:sp>
      <p:sp>
        <p:nvSpPr>
          <p:cNvPr id="67" name="TextBox 66">
            <a:extLst>
              <a:ext uri="{FF2B5EF4-FFF2-40B4-BE49-F238E27FC236}">
                <a16:creationId xmlns:a16="http://schemas.microsoft.com/office/drawing/2014/main" id="{3F221EF9-B84F-7E4E-3271-CC6FE7BDB6F1}"/>
              </a:ext>
            </a:extLst>
          </p:cNvPr>
          <p:cNvSpPr txBox="1"/>
          <p:nvPr/>
        </p:nvSpPr>
        <p:spPr>
          <a:xfrm>
            <a:off x="5046956" y="1510247"/>
            <a:ext cx="365806" cy="400110"/>
          </a:xfrm>
          <a:prstGeom prst="rect">
            <a:avLst/>
          </a:prstGeom>
          <a:noFill/>
        </p:spPr>
        <p:txBody>
          <a:bodyPr wrap="none" rtlCol="0">
            <a:spAutoFit/>
          </a:bodyPr>
          <a:lstStyle/>
          <a:p>
            <a:r>
              <a:rPr lang="en-GB" sz="2000" b="1">
                <a:solidFill>
                  <a:srgbClr val="7030A0"/>
                </a:solidFill>
              </a:rPr>
              <a:t>×</a:t>
            </a:r>
          </a:p>
        </p:txBody>
      </p:sp>
      <p:sp>
        <p:nvSpPr>
          <p:cNvPr id="68" name="TextBox 67">
            <a:extLst>
              <a:ext uri="{FF2B5EF4-FFF2-40B4-BE49-F238E27FC236}">
                <a16:creationId xmlns:a16="http://schemas.microsoft.com/office/drawing/2014/main" id="{5F2DDAAC-E896-D20A-79A4-9662C39B67C2}"/>
              </a:ext>
            </a:extLst>
          </p:cNvPr>
          <p:cNvSpPr txBox="1"/>
          <p:nvPr/>
        </p:nvSpPr>
        <p:spPr>
          <a:xfrm>
            <a:off x="3559518" y="1541551"/>
            <a:ext cx="365806" cy="400110"/>
          </a:xfrm>
          <a:prstGeom prst="rect">
            <a:avLst/>
          </a:prstGeom>
          <a:noFill/>
        </p:spPr>
        <p:txBody>
          <a:bodyPr wrap="none" rtlCol="0">
            <a:spAutoFit/>
          </a:bodyPr>
          <a:lstStyle/>
          <a:p>
            <a:r>
              <a:rPr lang="en-GB" sz="2000" b="1">
                <a:solidFill>
                  <a:srgbClr val="7030A0"/>
                </a:solidFill>
              </a:rPr>
              <a:t>×</a:t>
            </a:r>
          </a:p>
        </p:txBody>
      </p:sp>
      <p:sp>
        <p:nvSpPr>
          <p:cNvPr id="69" name="TextBox 68">
            <a:extLst>
              <a:ext uri="{FF2B5EF4-FFF2-40B4-BE49-F238E27FC236}">
                <a16:creationId xmlns:a16="http://schemas.microsoft.com/office/drawing/2014/main" id="{481A6A25-38B1-A0E5-7C75-CFC4F107B33C}"/>
              </a:ext>
            </a:extLst>
          </p:cNvPr>
          <p:cNvSpPr txBox="1"/>
          <p:nvPr/>
        </p:nvSpPr>
        <p:spPr>
          <a:xfrm>
            <a:off x="3546714" y="2218393"/>
            <a:ext cx="365806" cy="400110"/>
          </a:xfrm>
          <a:prstGeom prst="rect">
            <a:avLst/>
          </a:prstGeom>
          <a:noFill/>
        </p:spPr>
        <p:txBody>
          <a:bodyPr wrap="none" rtlCol="0">
            <a:spAutoFit/>
          </a:bodyPr>
          <a:lstStyle/>
          <a:p>
            <a:r>
              <a:rPr lang="en-GB" sz="2000" b="1">
                <a:solidFill>
                  <a:srgbClr val="7030A0"/>
                </a:solidFill>
              </a:rPr>
              <a:t>×</a:t>
            </a:r>
          </a:p>
        </p:txBody>
      </p:sp>
      <p:sp>
        <p:nvSpPr>
          <p:cNvPr id="70" name="TextBox 69">
            <a:extLst>
              <a:ext uri="{FF2B5EF4-FFF2-40B4-BE49-F238E27FC236}">
                <a16:creationId xmlns:a16="http://schemas.microsoft.com/office/drawing/2014/main" id="{98ABAC73-3B30-07F5-2A2C-F6052A7BE854}"/>
              </a:ext>
            </a:extLst>
          </p:cNvPr>
          <p:cNvSpPr txBox="1"/>
          <p:nvPr/>
        </p:nvSpPr>
        <p:spPr>
          <a:xfrm>
            <a:off x="5147397" y="1995011"/>
            <a:ext cx="365806" cy="400110"/>
          </a:xfrm>
          <a:prstGeom prst="rect">
            <a:avLst/>
          </a:prstGeom>
          <a:noFill/>
        </p:spPr>
        <p:txBody>
          <a:bodyPr wrap="none" rtlCol="0">
            <a:spAutoFit/>
          </a:bodyPr>
          <a:lstStyle/>
          <a:p>
            <a:r>
              <a:rPr lang="en-GB" sz="2000" b="1">
                <a:solidFill>
                  <a:srgbClr val="7030A0"/>
                </a:solidFill>
              </a:rPr>
              <a:t>×</a:t>
            </a:r>
          </a:p>
        </p:txBody>
      </p:sp>
      <p:sp>
        <p:nvSpPr>
          <p:cNvPr id="71" name="TextBox 70">
            <a:extLst>
              <a:ext uri="{FF2B5EF4-FFF2-40B4-BE49-F238E27FC236}">
                <a16:creationId xmlns:a16="http://schemas.microsoft.com/office/drawing/2014/main" id="{F4EE3C0E-5DA9-21BF-49FE-133DA4254377}"/>
              </a:ext>
            </a:extLst>
          </p:cNvPr>
          <p:cNvSpPr txBox="1"/>
          <p:nvPr/>
        </p:nvSpPr>
        <p:spPr>
          <a:xfrm>
            <a:off x="1288932" y="5489027"/>
            <a:ext cx="365806" cy="400110"/>
          </a:xfrm>
          <a:prstGeom prst="rect">
            <a:avLst/>
          </a:prstGeom>
          <a:noFill/>
        </p:spPr>
        <p:txBody>
          <a:bodyPr wrap="none" rtlCol="0">
            <a:spAutoFit/>
          </a:bodyPr>
          <a:lstStyle/>
          <a:p>
            <a:r>
              <a:rPr lang="en-GB" sz="2000" b="1">
                <a:solidFill>
                  <a:srgbClr val="7030A0"/>
                </a:solidFill>
              </a:rPr>
              <a:t>×</a:t>
            </a:r>
          </a:p>
        </p:txBody>
      </p:sp>
      <p:sp>
        <p:nvSpPr>
          <p:cNvPr id="72" name="TextBox 71">
            <a:extLst>
              <a:ext uri="{FF2B5EF4-FFF2-40B4-BE49-F238E27FC236}">
                <a16:creationId xmlns:a16="http://schemas.microsoft.com/office/drawing/2014/main" id="{828E66C6-9D69-2383-639D-2E0AE15C5E91}"/>
              </a:ext>
            </a:extLst>
          </p:cNvPr>
          <p:cNvSpPr txBox="1"/>
          <p:nvPr/>
        </p:nvSpPr>
        <p:spPr>
          <a:xfrm>
            <a:off x="1677485" y="5791829"/>
            <a:ext cx="365806" cy="400110"/>
          </a:xfrm>
          <a:prstGeom prst="rect">
            <a:avLst/>
          </a:prstGeom>
          <a:noFill/>
        </p:spPr>
        <p:txBody>
          <a:bodyPr wrap="none" rtlCol="0">
            <a:spAutoFit/>
          </a:bodyPr>
          <a:lstStyle/>
          <a:p>
            <a:r>
              <a:rPr lang="en-GB" sz="2000" b="1">
                <a:solidFill>
                  <a:srgbClr val="7030A0"/>
                </a:solidFill>
              </a:rPr>
              <a:t>×</a:t>
            </a:r>
          </a:p>
        </p:txBody>
      </p:sp>
      <p:sp>
        <p:nvSpPr>
          <p:cNvPr id="73" name="TextBox 72">
            <a:extLst>
              <a:ext uri="{FF2B5EF4-FFF2-40B4-BE49-F238E27FC236}">
                <a16:creationId xmlns:a16="http://schemas.microsoft.com/office/drawing/2014/main" id="{F164B430-2533-A679-B75D-E5D0E6179278}"/>
              </a:ext>
            </a:extLst>
          </p:cNvPr>
          <p:cNvSpPr txBox="1"/>
          <p:nvPr/>
        </p:nvSpPr>
        <p:spPr>
          <a:xfrm>
            <a:off x="2305649" y="5774824"/>
            <a:ext cx="365806" cy="400110"/>
          </a:xfrm>
          <a:prstGeom prst="rect">
            <a:avLst/>
          </a:prstGeom>
          <a:noFill/>
        </p:spPr>
        <p:txBody>
          <a:bodyPr wrap="none" rtlCol="0">
            <a:spAutoFit/>
          </a:bodyPr>
          <a:lstStyle/>
          <a:p>
            <a:r>
              <a:rPr lang="en-GB" sz="2000" b="1">
                <a:solidFill>
                  <a:srgbClr val="7030A0"/>
                </a:solidFill>
              </a:rPr>
              <a:t>×</a:t>
            </a:r>
          </a:p>
        </p:txBody>
      </p:sp>
      <p:sp>
        <p:nvSpPr>
          <p:cNvPr id="74" name="TextBox 73">
            <a:extLst>
              <a:ext uri="{FF2B5EF4-FFF2-40B4-BE49-F238E27FC236}">
                <a16:creationId xmlns:a16="http://schemas.microsoft.com/office/drawing/2014/main" id="{2399DF2F-48F4-2B58-E856-C8A9A780744A}"/>
              </a:ext>
            </a:extLst>
          </p:cNvPr>
          <p:cNvSpPr txBox="1"/>
          <p:nvPr/>
        </p:nvSpPr>
        <p:spPr>
          <a:xfrm>
            <a:off x="2807773" y="4833062"/>
            <a:ext cx="365806" cy="400110"/>
          </a:xfrm>
          <a:prstGeom prst="rect">
            <a:avLst/>
          </a:prstGeom>
          <a:noFill/>
        </p:spPr>
        <p:txBody>
          <a:bodyPr wrap="none" rtlCol="0">
            <a:spAutoFit/>
          </a:bodyPr>
          <a:lstStyle/>
          <a:p>
            <a:r>
              <a:rPr lang="en-GB" sz="2000" b="1">
                <a:solidFill>
                  <a:srgbClr val="7030A0"/>
                </a:solidFill>
              </a:rPr>
              <a:t>×</a:t>
            </a:r>
          </a:p>
        </p:txBody>
      </p:sp>
      <p:sp>
        <p:nvSpPr>
          <p:cNvPr id="75" name="TextBox 74">
            <a:extLst>
              <a:ext uri="{FF2B5EF4-FFF2-40B4-BE49-F238E27FC236}">
                <a16:creationId xmlns:a16="http://schemas.microsoft.com/office/drawing/2014/main" id="{028ACA73-C002-8F9F-56BE-17CA989907EA}"/>
              </a:ext>
            </a:extLst>
          </p:cNvPr>
          <p:cNvSpPr txBox="1"/>
          <p:nvPr/>
        </p:nvSpPr>
        <p:spPr>
          <a:xfrm>
            <a:off x="2762313" y="5428841"/>
            <a:ext cx="365806" cy="400110"/>
          </a:xfrm>
          <a:prstGeom prst="rect">
            <a:avLst/>
          </a:prstGeom>
          <a:noFill/>
        </p:spPr>
        <p:txBody>
          <a:bodyPr wrap="none" rtlCol="0">
            <a:spAutoFit/>
          </a:bodyPr>
          <a:lstStyle/>
          <a:p>
            <a:r>
              <a:rPr lang="en-GB" sz="2000" b="1">
                <a:solidFill>
                  <a:srgbClr val="7030A0"/>
                </a:solidFill>
              </a:rPr>
              <a:t>×</a:t>
            </a:r>
          </a:p>
        </p:txBody>
      </p:sp>
      <p:sp>
        <p:nvSpPr>
          <p:cNvPr id="32" name="TextBox 31">
            <a:extLst>
              <a:ext uri="{FF2B5EF4-FFF2-40B4-BE49-F238E27FC236}">
                <a16:creationId xmlns:a16="http://schemas.microsoft.com/office/drawing/2014/main" id="{E28A2D0E-515C-DF7D-1920-595E71AA2E25}"/>
              </a:ext>
            </a:extLst>
          </p:cNvPr>
          <p:cNvSpPr txBox="1"/>
          <p:nvPr/>
        </p:nvSpPr>
        <p:spPr>
          <a:xfrm>
            <a:off x="4095078" y="2562056"/>
            <a:ext cx="365806" cy="400110"/>
          </a:xfrm>
          <a:prstGeom prst="rect">
            <a:avLst/>
          </a:prstGeom>
          <a:noFill/>
        </p:spPr>
        <p:txBody>
          <a:bodyPr wrap="none" rtlCol="0">
            <a:spAutoFit/>
          </a:bodyPr>
          <a:lstStyle/>
          <a:p>
            <a:r>
              <a:rPr lang="en-GB" sz="2000" b="1">
                <a:solidFill>
                  <a:srgbClr val="7030A0"/>
                </a:solidFill>
              </a:rPr>
              <a:t>×</a:t>
            </a:r>
          </a:p>
        </p:txBody>
      </p:sp>
      <p:sp>
        <p:nvSpPr>
          <p:cNvPr id="33" name="TextBox 32">
            <a:extLst>
              <a:ext uri="{FF2B5EF4-FFF2-40B4-BE49-F238E27FC236}">
                <a16:creationId xmlns:a16="http://schemas.microsoft.com/office/drawing/2014/main" id="{981C748F-107E-1427-A6C6-B7315E13C99E}"/>
              </a:ext>
            </a:extLst>
          </p:cNvPr>
          <p:cNvSpPr txBox="1"/>
          <p:nvPr/>
        </p:nvSpPr>
        <p:spPr>
          <a:xfrm>
            <a:off x="2426941" y="4425841"/>
            <a:ext cx="365806" cy="400110"/>
          </a:xfrm>
          <a:prstGeom prst="rect">
            <a:avLst/>
          </a:prstGeom>
          <a:noFill/>
        </p:spPr>
        <p:txBody>
          <a:bodyPr wrap="none" rtlCol="0">
            <a:spAutoFit/>
          </a:bodyPr>
          <a:lstStyle/>
          <a:p>
            <a:r>
              <a:rPr lang="en-GB" sz="2000" b="1">
                <a:solidFill>
                  <a:srgbClr val="7030A0"/>
                </a:solidFill>
              </a:rPr>
              <a:t>×</a:t>
            </a:r>
          </a:p>
        </p:txBody>
      </p:sp>
      <p:sp>
        <p:nvSpPr>
          <p:cNvPr id="38" name="TextBox 37">
            <a:extLst>
              <a:ext uri="{FF2B5EF4-FFF2-40B4-BE49-F238E27FC236}">
                <a16:creationId xmlns:a16="http://schemas.microsoft.com/office/drawing/2014/main" id="{C310B567-02FC-E8DB-84A2-06377975DFB9}"/>
              </a:ext>
            </a:extLst>
          </p:cNvPr>
          <p:cNvSpPr txBox="1"/>
          <p:nvPr/>
        </p:nvSpPr>
        <p:spPr>
          <a:xfrm>
            <a:off x="4814456" y="2447371"/>
            <a:ext cx="365806" cy="400110"/>
          </a:xfrm>
          <a:prstGeom prst="rect">
            <a:avLst/>
          </a:prstGeom>
          <a:noFill/>
        </p:spPr>
        <p:txBody>
          <a:bodyPr wrap="none" rtlCol="0">
            <a:spAutoFit/>
          </a:bodyPr>
          <a:lstStyle/>
          <a:p>
            <a:r>
              <a:rPr lang="en-GB" sz="2000" b="1">
                <a:solidFill>
                  <a:srgbClr val="7030A0"/>
                </a:solidFill>
              </a:rPr>
              <a:t>×</a:t>
            </a:r>
          </a:p>
        </p:txBody>
      </p:sp>
      <p:sp>
        <p:nvSpPr>
          <p:cNvPr id="43" name="TextBox 42">
            <a:extLst>
              <a:ext uri="{FF2B5EF4-FFF2-40B4-BE49-F238E27FC236}">
                <a16:creationId xmlns:a16="http://schemas.microsoft.com/office/drawing/2014/main" id="{4641C3EB-1E79-CEC8-E8A7-38D6101AF9BF}"/>
              </a:ext>
            </a:extLst>
          </p:cNvPr>
          <p:cNvSpPr txBox="1"/>
          <p:nvPr/>
        </p:nvSpPr>
        <p:spPr>
          <a:xfrm>
            <a:off x="1925335" y="4337386"/>
            <a:ext cx="365806" cy="400110"/>
          </a:xfrm>
          <a:prstGeom prst="rect">
            <a:avLst/>
          </a:prstGeom>
          <a:noFill/>
        </p:spPr>
        <p:txBody>
          <a:bodyPr wrap="none" rtlCol="0">
            <a:spAutoFit/>
          </a:bodyPr>
          <a:lstStyle/>
          <a:p>
            <a:r>
              <a:rPr lang="en-GB" sz="2000" b="1">
                <a:solidFill>
                  <a:srgbClr val="7030A0"/>
                </a:solidFill>
              </a:rPr>
              <a:t>×</a:t>
            </a:r>
          </a:p>
        </p:txBody>
      </p:sp>
      <p:sp>
        <p:nvSpPr>
          <p:cNvPr id="44" name="Oval 43">
            <a:extLst>
              <a:ext uri="{FF2B5EF4-FFF2-40B4-BE49-F238E27FC236}">
                <a16:creationId xmlns:a16="http://schemas.microsoft.com/office/drawing/2014/main" id="{28DA062C-6805-8A67-423E-CD2ECCBBB729}"/>
              </a:ext>
            </a:extLst>
          </p:cNvPr>
          <p:cNvSpPr/>
          <p:nvPr/>
        </p:nvSpPr>
        <p:spPr>
          <a:xfrm>
            <a:off x="1251893" y="1575976"/>
            <a:ext cx="949537" cy="919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304047A-2964-C5A4-7100-AAA6038B4529}"/>
              </a:ext>
            </a:extLst>
          </p:cNvPr>
          <p:cNvSpPr/>
          <p:nvPr/>
        </p:nvSpPr>
        <p:spPr>
          <a:xfrm>
            <a:off x="1678910" y="1503384"/>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99D8F0B3-A5E6-9127-CBAA-F4F70C216C50}"/>
              </a:ext>
            </a:extLst>
          </p:cNvPr>
          <p:cNvSpPr/>
          <p:nvPr/>
        </p:nvSpPr>
        <p:spPr>
          <a:xfrm>
            <a:off x="807538" y="4839281"/>
            <a:ext cx="949537" cy="919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ED03F9A-D8EB-407C-2DE4-C84C5F9321D8}"/>
              </a:ext>
            </a:extLst>
          </p:cNvPr>
          <p:cNvSpPr/>
          <p:nvPr/>
        </p:nvSpPr>
        <p:spPr>
          <a:xfrm>
            <a:off x="6082280" y="225533"/>
            <a:ext cx="5004880" cy="628999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64E31EB6-9982-0C90-D4CC-4286624C87BD}"/>
              </a:ext>
            </a:extLst>
          </p:cNvPr>
          <p:cNvSpPr txBox="1"/>
          <p:nvPr/>
        </p:nvSpPr>
        <p:spPr>
          <a:xfrm>
            <a:off x="6153485" y="342475"/>
            <a:ext cx="4719562" cy="369332"/>
          </a:xfrm>
          <a:prstGeom prst="rect">
            <a:avLst/>
          </a:prstGeom>
          <a:noFill/>
        </p:spPr>
        <p:txBody>
          <a:bodyPr wrap="none" rtlCol="0">
            <a:spAutoFit/>
          </a:bodyPr>
          <a:lstStyle/>
          <a:p>
            <a:r>
              <a:rPr lang="en-GB" b="1">
                <a:latin typeface="Century Gothic" panose="020B0502020202020204" pitchFamily="34" charset="0"/>
              </a:rPr>
              <a:t>We can also represent this molecule like:</a:t>
            </a:r>
          </a:p>
        </p:txBody>
      </p:sp>
      <p:sp>
        <p:nvSpPr>
          <p:cNvPr id="51" name="TextBox 50">
            <a:extLst>
              <a:ext uri="{FF2B5EF4-FFF2-40B4-BE49-F238E27FC236}">
                <a16:creationId xmlns:a16="http://schemas.microsoft.com/office/drawing/2014/main" id="{2EE83F41-47C3-39A0-09D8-6A8CC53BC9EB}"/>
              </a:ext>
            </a:extLst>
          </p:cNvPr>
          <p:cNvSpPr txBox="1"/>
          <p:nvPr/>
        </p:nvSpPr>
        <p:spPr>
          <a:xfrm>
            <a:off x="7921848" y="1052722"/>
            <a:ext cx="1032655" cy="769441"/>
          </a:xfrm>
          <a:prstGeom prst="rect">
            <a:avLst/>
          </a:prstGeom>
          <a:noFill/>
        </p:spPr>
        <p:txBody>
          <a:bodyPr wrap="none" rtlCol="0">
            <a:spAutoFit/>
          </a:bodyPr>
          <a:lstStyle/>
          <a:p>
            <a:r>
              <a:rPr lang="en-GB" sz="2800" b="1">
                <a:latin typeface="Century Gothic" panose="020B0502020202020204" pitchFamily="34" charset="0"/>
              </a:rPr>
              <a:t>H</a:t>
            </a:r>
            <a:r>
              <a:rPr lang="en-GB" sz="4400" b="1">
                <a:latin typeface="Century Gothic" panose="020B0502020202020204" pitchFamily="34" charset="0"/>
              </a:rPr>
              <a:t>-</a:t>
            </a:r>
            <a:r>
              <a:rPr lang="en-GB" sz="2800" b="1">
                <a:latin typeface="Century Gothic" panose="020B0502020202020204" pitchFamily="34" charset="0"/>
              </a:rPr>
              <a:t>Cl</a:t>
            </a:r>
          </a:p>
        </p:txBody>
      </p:sp>
      <p:sp>
        <p:nvSpPr>
          <p:cNvPr id="56" name="Oval 55">
            <a:extLst>
              <a:ext uri="{FF2B5EF4-FFF2-40B4-BE49-F238E27FC236}">
                <a16:creationId xmlns:a16="http://schemas.microsoft.com/office/drawing/2014/main" id="{8490D671-347E-48F3-4541-B8AAE27C34F2}"/>
              </a:ext>
            </a:extLst>
          </p:cNvPr>
          <p:cNvSpPr/>
          <p:nvPr/>
        </p:nvSpPr>
        <p:spPr>
          <a:xfrm>
            <a:off x="8229682" y="2907357"/>
            <a:ext cx="120339" cy="143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9" name="TextBox 58">
            <a:extLst>
              <a:ext uri="{FF2B5EF4-FFF2-40B4-BE49-F238E27FC236}">
                <a16:creationId xmlns:a16="http://schemas.microsoft.com/office/drawing/2014/main" id="{468A6608-3FC9-67B1-A1EC-25D177053986}"/>
              </a:ext>
            </a:extLst>
          </p:cNvPr>
          <p:cNvSpPr txBox="1"/>
          <p:nvPr/>
        </p:nvSpPr>
        <p:spPr>
          <a:xfrm>
            <a:off x="8106948" y="2984573"/>
            <a:ext cx="365806" cy="400110"/>
          </a:xfrm>
          <a:prstGeom prst="rect">
            <a:avLst/>
          </a:prstGeom>
          <a:noFill/>
          <a:ln>
            <a:noFill/>
          </a:ln>
        </p:spPr>
        <p:txBody>
          <a:bodyPr wrap="none" rtlCol="0">
            <a:spAutoFit/>
          </a:bodyPr>
          <a:lstStyle/>
          <a:p>
            <a:r>
              <a:rPr lang="en-GB" sz="2000" b="1"/>
              <a:t>×</a:t>
            </a:r>
          </a:p>
        </p:txBody>
      </p:sp>
      <p:sp>
        <p:nvSpPr>
          <p:cNvPr id="62" name="TextBox 61">
            <a:extLst>
              <a:ext uri="{FF2B5EF4-FFF2-40B4-BE49-F238E27FC236}">
                <a16:creationId xmlns:a16="http://schemas.microsoft.com/office/drawing/2014/main" id="{B08DB5B7-6594-7B24-BF59-F8D6830E936B}"/>
              </a:ext>
            </a:extLst>
          </p:cNvPr>
          <p:cNvSpPr txBox="1"/>
          <p:nvPr/>
        </p:nvSpPr>
        <p:spPr>
          <a:xfrm>
            <a:off x="8440750" y="3229574"/>
            <a:ext cx="365806" cy="400110"/>
          </a:xfrm>
          <a:prstGeom prst="rect">
            <a:avLst/>
          </a:prstGeom>
          <a:noFill/>
        </p:spPr>
        <p:txBody>
          <a:bodyPr wrap="none" rtlCol="0">
            <a:spAutoFit/>
          </a:bodyPr>
          <a:lstStyle/>
          <a:p>
            <a:r>
              <a:rPr lang="en-GB" sz="2000" b="1"/>
              <a:t>×</a:t>
            </a:r>
          </a:p>
        </p:txBody>
      </p:sp>
      <p:sp>
        <p:nvSpPr>
          <p:cNvPr id="63" name="TextBox 62">
            <a:extLst>
              <a:ext uri="{FF2B5EF4-FFF2-40B4-BE49-F238E27FC236}">
                <a16:creationId xmlns:a16="http://schemas.microsoft.com/office/drawing/2014/main" id="{958BC3BC-6959-E9EB-9A60-E6B78762F0A5}"/>
              </a:ext>
            </a:extLst>
          </p:cNvPr>
          <p:cNvSpPr txBox="1"/>
          <p:nvPr/>
        </p:nvSpPr>
        <p:spPr>
          <a:xfrm>
            <a:off x="8619833" y="3228945"/>
            <a:ext cx="365806" cy="400110"/>
          </a:xfrm>
          <a:prstGeom prst="rect">
            <a:avLst/>
          </a:prstGeom>
          <a:noFill/>
        </p:spPr>
        <p:txBody>
          <a:bodyPr wrap="none" rtlCol="0">
            <a:spAutoFit/>
          </a:bodyPr>
          <a:lstStyle/>
          <a:p>
            <a:r>
              <a:rPr lang="en-GB" sz="2000" b="1"/>
              <a:t>×</a:t>
            </a:r>
          </a:p>
        </p:txBody>
      </p:sp>
      <p:sp>
        <p:nvSpPr>
          <p:cNvPr id="64" name="TextBox 63">
            <a:extLst>
              <a:ext uri="{FF2B5EF4-FFF2-40B4-BE49-F238E27FC236}">
                <a16:creationId xmlns:a16="http://schemas.microsoft.com/office/drawing/2014/main" id="{AE74FE1D-ABFE-2380-6630-27C55663C971}"/>
              </a:ext>
            </a:extLst>
          </p:cNvPr>
          <p:cNvSpPr txBox="1"/>
          <p:nvPr/>
        </p:nvSpPr>
        <p:spPr>
          <a:xfrm>
            <a:off x="8931686" y="2969122"/>
            <a:ext cx="365806" cy="400110"/>
          </a:xfrm>
          <a:prstGeom prst="rect">
            <a:avLst/>
          </a:prstGeom>
          <a:noFill/>
        </p:spPr>
        <p:txBody>
          <a:bodyPr wrap="none" rtlCol="0">
            <a:spAutoFit/>
          </a:bodyPr>
          <a:lstStyle/>
          <a:p>
            <a:r>
              <a:rPr lang="en-GB" sz="2000" b="1"/>
              <a:t>×</a:t>
            </a:r>
          </a:p>
        </p:txBody>
      </p:sp>
      <p:sp>
        <p:nvSpPr>
          <p:cNvPr id="65" name="TextBox 64">
            <a:extLst>
              <a:ext uri="{FF2B5EF4-FFF2-40B4-BE49-F238E27FC236}">
                <a16:creationId xmlns:a16="http://schemas.microsoft.com/office/drawing/2014/main" id="{16C99B5A-EBBB-1A2D-6B96-9428FE5FA6C1}"/>
              </a:ext>
            </a:extLst>
          </p:cNvPr>
          <p:cNvSpPr txBox="1"/>
          <p:nvPr/>
        </p:nvSpPr>
        <p:spPr>
          <a:xfrm>
            <a:off x="8931686" y="2790254"/>
            <a:ext cx="365806" cy="400110"/>
          </a:xfrm>
          <a:prstGeom prst="rect">
            <a:avLst/>
          </a:prstGeom>
          <a:noFill/>
        </p:spPr>
        <p:txBody>
          <a:bodyPr wrap="none" rtlCol="0">
            <a:spAutoFit/>
          </a:bodyPr>
          <a:lstStyle/>
          <a:p>
            <a:r>
              <a:rPr lang="en-GB" sz="2000" b="1"/>
              <a:t>×</a:t>
            </a:r>
          </a:p>
        </p:txBody>
      </p:sp>
      <p:sp>
        <p:nvSpPr>
          <p:cNvPr id="79" name="TextBox 78">
            <a:extLst>
              <a:ext uri="{FF2B5EF4-FFF2-40B4-BE49-F238E27FC236}">
                <a16:creationId xmlns:a16="http://schemas.microsoft.com/office/drawing/2014/main" id="{2F913F2B-B3D6-0039-7BC6-7930FE19F5BD}"/>
              </a:ext>
            </a:extLst>
          </p:cNvPr>
          <p:cNvSpPr txBox="1"/>
          <p:nvPr/>
        </p:nvSpPr>
        <p:spPr>
          <a:xfrm>
            <a:off x="8648732" y="2485023"/>
            <a:ext cx="365806" cy="400110"/>
          </a:xfrm>
          <a:prstGeom prst="rect">
            <a:avLst/>
          </a:prstGeom>
          <a:noFill/>
        </p:spPr>
        <p:txBody>
          <a:bodyPr wrap="none" rtlCol="0">
            <a:spAutoFit/>
          </a:bodyPr>
          <a:lstStyle/>
          <a:p>
            <a:r>
              <a:rPr lang="en-GB" sz="2000" b="1"/>
              <a:t>×</a:t>
            </a:r>
          </a:p>
        </p:txBody>
      </p:sp>
      <p:sp>
        <p:nvSpPr>
          <p:cNvPr id="80" name="TextBox 79">
            <a:extLst>
              <a:ext uri="{FF2B5EF4-FFF2-40B4-BE49-F238E27FC236}">
                <a16:creationId xmlns:a16="http://schemas.microsoft.com/office/drawing/2014/main" id="{FB79E212-3748-AB7D-3A25-4F5A150C661E}"/>
              </a:ext>
            </a:extLst>
          </p:cNvPr>
          <p:cNvSpPr txBox="1"/>
          <p:nvPr/>
        </p:nvSpPr>
        <p:spPr>
          <a:xfrm>
            <a:off x="8425001" y="2484394"/>
            <a:ext cx="365806" cy="400110"/>
          </a:xfrm>
          <a:prstGeom prst="rect">
            <a:avLst/>
          </a:prstGeom>
          <a:noFill/>
        </p:spPr>
        <p:txBody>
          <a:bodyPr wrap="none" rtlCol="0">
            <a:spAutoFit/>
          </a:bodyPr>
          <a:lstStyle/>
          <a:p>
            <a:r>
              <a:rPr lang="en-GB" sz="2000" b="1"/>
              <a:t>×</a:t>
            </a:r>
          </a:p>
        </p:txBody>
      </p:sp>
      <p:sp>
        <p:nvSpPr>
          <p:cNvPr id="81" name="TextBox 80">
            <a:extLst>
              <a:ext uri="{FF2B5EF4-FFF2-40B4-BE49-F238E27FC236}">
                <a16:creationId xmlns:a16="http://schemas.microsoft.com/office/drawing/2014/main" id="{4F5E1D73-9FFE-CC3D-5AF3-EE51B1B2D303}"/>
              </a:ext>
            </a:extLst>
          </p:cNvPr>
          <p:cNvSpPr txBox="1"/>
          <p:nvPr/>
        </p:nvSpPr>
        <p:spPr>
          <a:xfrm>
            <a:off x="8418801" y="2805711"/>
            <a:ext cx="551754" cy="523220"/>
          </a:xfrm>
          <a:prstGeom prst="rect">
            <a:avLst/>
          </a:prstGeom>
          <a:noFill/>
        </p:spPr>
        <p:txBody>
          <a:bodyPr wrap="none" rtlCol="0">
            <a:spAutoFit/>
          </a:bodyPr>
          <a:lstStyle/>
          <a:p>
            <a:r>
              <a:rPr lang="en-GB" sz="2800" b="1">
                <a:latin typeface="Century Gothic" panose="020B0502020202020204" pitchFamily="34" charset="0"/>
              </a:rPr>
              <a:t>Cl</a:t>
            </a:r>
          </a:p>
        </p:txBody>
      </p:sp>
      <p:sp>
        <p:nvSpPr>
          <p:cNvPr id="82" name="TextBox 81">
            <a:extLst>
              <a:ext uri="{FF2B5EF4-FFF2-40B4-BE49-F238E27FC236}">
                <a16:creationId xmlns:a16="http://schemas.microsoft.com/office/drawing/2014/main" id="{DA9B094A-B1E5-C1ED-3550-849F27AACD75}"/>
              </a:ext>
            </a:extLst>
          </p:cNvPr>
          <p:cNvSpPr txBox="1"/>
          <p:nvPr/>
        </p:nvSpPr>
        <p:spPr>
          <a:xfrm>
            <a:off x="7717895" y="2800525"/>
            <a:ext cx="428322" cy="523220"/>
          </a:xfrm>
          <a:prstGeom prst="rect">
            <a:avLst/>
          </a:prstGeom>
          <a:noFill/>
          <a:ln>
            <a:noFill/>
          </a:ln>
        </p:spPr>
        <p:txBody>
          <a:bodyPr wrap="none" rtlCol="0">
            <a:spAutoFit/>
          </a:bodyPr>
          <a:lstStyle/>
          <a:p>
            <a:r>
              <a:rPr lang="en-GB" sz="2800" b="1">
                <a:latin typeface="Century Gothic" panose="020B0502020202020204" pitchFamily="34" charset="0"/>
              </a:rPr>
              <a:t>H</a:t>
            </a:r>
          </a:p>
        </p:txBody>
      </p:sp>
      <p:pic>
        <p:nvPicPr>
          <p:cNvPr id="4" name="Picture 3" descr="A picture containing pool ball, vector graphics&#10;&#10;Description automatically generated">
            <a:extLst>
              <a:ext uri="{FF2B5EF4-FFF2-40B4-BE49-F238E27FC236}">
                <a16:creationId xmlns:a16="http://schemas.microsoft.com/office/drawing/2014/main" id="{D0CDAAD1-4665-BFDA-3F31-A016DB01F2B3}"/>
              </a:ext>
            </a:extLst>
          </p:cNvPr>
          <p:cNvPicPr>
            <a:picLocks noChangeAspect="1"/>
          </p:cNvPicPr>
          <p:nvPr/>
        </p:nvPicPr>
        <p:blipFill>
          <a:blip r:embed="rId3"/>
          <a:stretch>
            <a:fillRect/>
          </a:stretch>
        </p:blipFill>
        <p:spPr>
          <a:xfrm>
            <a:off x="7569141" y="4458100"/>
            <a:ext cx="1844266" cy="1705946"/>
          </a:xfrm>
          <a:prstGeom prst="rect">
            <a:avLst/>
          </a:prstGeom>
        </p:spPr>
      </p:pic>
    </p:spTree>
    <p:extLst>
      <p:ext uri="{BB962C8B-B14F-4D97-AF65-F5344CB8AC3E}">
        <p14:creationId xmlns:p14="http://schemas.microsoft.com/office/powerpoint/2010/main" val="1908370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fade">
                                      <p:cBhvr>
                                        <p:cTn id="19" dur="500"/>
                                        <p:tgtEl>
                                          <p:spTgt spid="6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0"/>
                                        </p:tgtEl>
                                        <p:attrNameLst>
                                          <p:attrName>style.visibility</p:attrName>
                                        </p:attrNameLst>
                                      </p:cBhvr>
                                      <p:to>
                                        <p:strVal val="visible"/>
                                      </p:to>
                                    </p:set>
                                    <p:animEffect transition="in" filter="fade">
                                      <p:cBhvr>
                                        <p:cTn id="28" dur="500"/>
                                        <p:tgtEl>
                                          <p:spTgt spid="7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0"/>
                                        </p:tgtEl>
                                        <p:attrNameLst>
                                          <p:attrName>style.visibility</p:attrName>
                                        </p:attrNameLst>
                                      </p:cBhvr>
                                      <p:to>
                                        <p:strVal val="visible"/>
                                      </p:to>
                                    </p:set>
                                    <p:animEffect transition="in" filter="fade">
                                      <p:cBhvr>
                                        <p:cTn id="45" dur="500"/>
                                        <p:tgtEl>
                                          <p:spTgt spid="6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fade">
                                      <p:cBhvr>
                                        <p:cTn id="48" dur="500"/>
                                        <p:tgtEl>
                                          <p:spTgt spid="6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fade">
                                      <p:cBhvr>
                                        <p:cTn id="51" dur="500"/>
                                        <p:tgtEl>
                                          <p:spTgt spid="7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fade">
                                      <p:cBhvr>
                                        <p:cTn id="54" dur="500"/>
                                        <p:tgtEl>
                                          <p:spTgt spid="7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500"/>
                                        <p:tgtEl>
                                          <p:spTgt spid="7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4"/>
                                        </p:tgtEl>
                                        <p:attrNameLst>
                                          <p:attrName>style.visibility</p:attrName>
                                        </p:attrNameLst>
                                      </p:cBhvr>
                                      <p:to>
                                        <p:strVal val="visible"/>
                                      </p:to>
                                    </p:set>
                                    <p:animEffect transition="in" filter="fade">
                                      <p:cBhvr>
                                        <p:cTn id="60" dur="500"/>
                                        <p:tgtEl>
                                          <p:spTgt spid="7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5"/>
                                        </p:tgtEl>
                                        <p:attrNameLst>
                                          <p:attrName>style.visibility</p:attrName>
                                        </p:attrNameLst>
                                      </p:cBhvr>
                                      <p:to>
                                        <p:strVal val="visible"/>
                                      </p:to>
                                    </p:set>
                                    <p:animEffect transition="in" filter="fade">
                                      <p:cBhvr>
                                        <p:cTn id="63" dur="500"/>
                                        <p:tgtEl>
                                          <p:spTgt spid="7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fade">
                                      <p:cBhvr>
                                        <p:cTn id="66" dur="500"/>
                                        <p:tgtEl>
                                          <p:spTgt spid="3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fade">
                                      <p:cBhvr>
                                        <p:cTn id="69" dur="500"/>
                                        <p:tgtEl>
                                          <p:spTgt spid="4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0"/>
                                        </p:tgtEl>
                                        <p:attrNameLst>
                                          <p:attrName>style.visibility</p:attrName>
                                        </p:attrNameLst>
                                      </p:cBhvr>
                                      <p:to>
                                        <p:strVal val="visible"/>
                                      </p:to>
                                    </p:set>
                                    <p:animEffect transition="in" filter="fade">
                                      <p:cBhvr>
                                        <p:cTn id="80" dur="500"/>
                                        <p:tgtEl>
                                          <p:spTgt spid="50"/>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fad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fade">
                                      <p:cBhvr>
                                        <p:cTn id="93" dur="500"/>
                                        <p:tgtEl>
                                          <p:spTgt spid="5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fade">
                                      <p:cBhvr>
                                        <p:cTn id="96" dur="500"/>
                                        <p:tgtEl>
                                          <p:spTgt spid="5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62"/>
                                        </p:tgtEl>
                                        <p:attrNameLst>
                                          <p:attrName>style.visibility</p:attrName>
                                        </p:attrNameLst>
                                      </p:cBhvr>
                                      <p:to>
                                        <p:strVal val="visible"/>
                                      </p:to>
                                    </p:set>
                                    <p:animEffect transition="in" filter="fade">
                                      <p:cBhvr>
                                        <p:cTn id="99" dur="500"/>
                                        <p:tgtEl>
                                          <p:spTgt spid="6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fade">
                                      <p:cBhvr>
                                        <p:cTn id="102" dur="500"/>
                                        <p:tgtEl>
                                          <p:spTgt spid="6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4"/>
                                        </p:tgtEl>
                                        <p:attrNameLst>
                                          <p:attrName>style.visibility</p:attrName>
                                        </p:attrNameLst>
                                      </p:cBhvr>
                                      <p:to>
                                        <p:strVal val="visible"/>
                                      </p:to>
                                    </p:set>
                                    <p:animEffect transition="in" filter="fade">
                                      <p:cBhvr>
                                        <p:cTn id="105" dur="500"/>
                                        <p:tgtEl>
                                          <p:spTgt spid="6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animEffect transition="in" filter="fade">
                                      <p:cBhvr>
                                        <p:cTn id="108" dur="500"/>
                                        <p:tgtEl>
                                          <p:spTgt spid="6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fade">
                                      <p:cBhvr>
                                        <p:cTn id="111" dur="500"/>
                                        <p:tgtEl>
                                          <p:spTgt spid="7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80"/>
                                        </p:tgtEl>
                                        <p:attrNameLst>
                                          <p:attrName>style.visibility</p:attrName>
                                        </p:attrNameLst>
                                      </p:cBhvr>
                                      <p:to>
                                        <p:strVal val="visible"/>
                                      </p:to>
                                    </p:set>
                                    <p:animEffect transition="in" filter="fade">
                                      <p:cBhvr>
                                        <p:cTn id="114" dur="500"/>
                                        <p:tgtEl>
                                          <p:spTgt spid="8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1"/>
                                        </p:tgtEl>
                                        <p:attrNameLst>
                                          <p:attrName>style.visibility</p:attrName>
                                        </p:attrNameLst>
                                      </p:cBhvr>
                                      <p:to>
                                        <p:strVal val="visible"/>
                                      </p:to>
                                    </p:set>
                                    <p:animEffect transition="in" filter="fade">
                                      <p:cBhvr>
                                        <p:cTn id="117" dur="500"/>
                                        <p:tgtEl>
                                          <p:spTgt spid="8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2"/>
                                        </p:tgtEl>
                                        <p:attrNameLst>
                                          <p:attrName>style.visibility</p:attrName>
                                        </p:attrNameLst>
                                      </p:cBhvr>
                                      <p:to>
                                        <p:strVal val="visible"/>
                                      </p:to>
                                    </p:set>
                                    <p:animEffect transition="in" filter="fade">
                                      <p:cBhvr>
                                        <p:cTn id="120" dur="500"/>
                                        <p:tgtEl>
                                          <p:spTgt spid="82"/>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4"/>
                                        </p:tgtEl>
                                        <p:attrNameLst>
                                          <p:attrName>style.visibility</p:attrName>
                                        </p:attrNameLst>
                                      </p:cBhvr>
                                      <p:to>
                                        <p:strVal val="visible"/>
                                      </p:to>
                                    </p:set>
                                    <p:animEffect transition="in" filter="fade">
                                      <p:cBhvr>
                                        <p:cTn id="12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4" grpId="0"/>
      <p:bldP spid="30" grpId="0" animBg="1"/>
      <p:bldP spid="36" grpId="0"/>
      <p:bldP spid="60" grpId="0" animBg="1"/>
      <p:bldP spid="61" grpId="0" animBg="1"/>
      <p:bldP spid="66" grpId="0"/>
      <p:bldP spid="67" grpId="0"/>
      <p:bldP spid="68" grpId="0"/>
      <p:bldP spid="69" grpId="0"/>
      <p:bldP spid="70" grpId="0"/>
      <p:bldP spid="71" grpId="0"/>
      <p:bldP spid="72" grpId="0"/>
      <p:bldP spid="73" grpId="0"/>
      <p:bldP spid="74" grpId="0"/>
      <p:bldP spid="75" grpId="0"/>
      <p:bldP spid="32" grpId="0"/>
      <p:bldP spid="33" grpId="0"/>
      <p:bldP spid="38" grpId="0"/>
      <p:bldP spid="43" grpId="0"/>
      <p:bldP spid="44" grpId="0" animBg="1"/>
      <p:bldP spid="47" grpId="0" animBg="1"/>
      <p:bldP spid="48" grpId="0" animBg="1"/>
      <p:bldP spid="49" grpId="0" animBg="1"/>
      <p:bldP spid="50" grpId="0"/>
      <p:bldP spid="51" grpId="0"/>
      <p:bldP spid="56" grpId="0" animBg="1"/>
      <p:bldP spid="59" grpId="0"/>
      <p:bldP spid="62" grpId="0"/>
      <p:bldP spid="63" grpId="0"/>
      <p:bldP spid="64" grpId="0"/>
      <p:bldP spid="65" grpId="0"/>
      <p:bldP spid="79" grpId="0"/>
      <p:bldP spid="80" grpId="0"/>
      <p:bldP spid="81" grpId="0"/>
      <p:bldP spid="8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80AC-22C5-1A69-7981-0CE2B8349855}"/>
              </a:ext>
            </a:extLst>
          </p:cNvPr>
          <p:cNvSpPr>
            <a:spLocks noGrp="1"/>
          </p:cNvSpPr>
          <p:nvPr>
            <p:ph type="title"/>
          </p:nvPr>
        </p:nvSpPr>
        <p:spPr/>
        <p:txBody>
          <a:bodyPr/>
          <a:lstStyle/>
          <a:p>
            <a:r>
              <a:rPr lang="en-GB">
                <a:latin typeface="Century Gothic" panose="020B0502020202020204" pitchFamily="34" charset="0"/>
              </a:rPr>
              <a:t>The structure of simple covalent substances</a:t>
            </a:r>
          </a:p>
        </p:txBody>
      </p:sp>
      <p:sp>
        <p:nvSpPr>
          <p:cNvPr id="4" name="TextBox 3">
            <a:extLst>
              <a:ext uri="{FF2B5EF4-FFF2-40B4-BE49-F238E27FC236}">
                <a16:creationId xmlns:a16="http://schemas.microsoft.com/office/drawing/2014/main" id="{037027AA-6CAD-B4A2-E60D-26578F64EC9A}"/>
              </a:ext>
            </a:extLst>
          </p:cNvPr>
          <p:cNvSpPr txBox="1"/>
          <p:nvPr/>
        </p:nvSpPr>
        <p:spPr>
          <a:xfrm>
            <a:off x="440181" y="810474"/>
            <a:ext cx="7858933" cy="738664"/>
          </a:xfrm>
          <a:prstGeom prst="rect">
            <a:avLst/>
          </a:prstGeom>
          <a:noFill/>
        </p:spPr>
        <p:txBody>
          <a:bodyPr wrap="square" rtlCol="0">
            <a:spAutoFit/>
          </a:bodyPr>
          <a:lstStyle/>
          <a:p>
            <a:r>
              <a:rPr lang="en-GB" sz="2400">
                <a:latin typeface="Century Gothic" panose="020B0502020202020204" pitchFamily="34" charset="0"/>
              </a:rPr>
              <a:t>Examples of </a:t>
            </a:r>
            <a:r>
              <a:rPr lang="en-GB" sz="2400" b="1">
                <a:latin typeface="Century Gothic" panose="020B0502020202020204" pitchFamily="34" charset="0"/>
              </a:rPr>
              <a:t>simple covalent</a:t>
            </a:r>
            <a:r>
              <a:rPr lang="en-GB" sz="2400">
                <a:latin typeface="Century Gothic" panose="020B0502020202020204" pitchFamily="34" charset="0"/>
              </a:rPr>
              <a:t> substances include</a:t>
            </a:r>
          </a:p>
          <a:p>
            <a:endParaRPr lang="en-GB"/>
          </a:p>
        </p:txBody>
      </p:sp>
      <p:pic>
        <p:nvPicPr>
          <p:cNvPr id="6" name="Picture 5" descr="Background pattern&#10;&#10;Description automatically generated">
            <a:extLst>
              <a:ext uri="{FF2B5EF4-FFF2-40B4-BE49-F238E27FC236}">
                <a16:creationId xmlns:a16="http://schemas.microsoft.com/office/drawing/2014/main" id="{074346D2-C247-3D8A-8146-A18C67D5EA0E}"/>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95248" y="1400833"/>
            <a:ext cx="2714133" cy="2714133"/>
          </a:xfrm>
          <a:prstGeom prst="rect">
            <a:avLst/>
          </a:prstGeom>
        </p:spPr>
      </p:pic>
      <p:pic>
        <p:nvPicPr>
          <p:cNvPr id="8" name="Picture 7" descr="Background pattern&#10;&#10;Description automatically generated">
            <a:extLst>
              <a:ext uri="{FF2B5EF4-FFF2-40B4-BE49-F238E27FC236}">
                <a16:creationId xmlns:a16="http://schemas.microsoft.com/office/drawing/2014/main" id="{CC79F225-E6D1-00C4-E757-9E3A793CFEA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449515" y="1400833"/>
            <a:ext cx="2714133" cy="2714133"/>
          </a:xfrm>
          <a:prstGeom prst="rect">
            <a:avLst/>
          </a:prstGeom>
        </p:spPr>
      </p:pic>
      <p:pic>
        <p:nvPicPr>
          <p:cNvPr id="10" name="Picture 9" descr="A picture containing background pattern&#10;&#10;Description automatically generated">
            <a:extLst>
              <a:ext uri="{FF2B5EF4-FFF2-40B4-BE49-F238E27FC236}">
                <a16:creationId xmlns:a16="http://schemas.microsoft.com/office/drawing/2014/main" id="{0BD272E2-7478-08C6-86CD-78A4995D1C0B}"/>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103782" y="1400833"/>
            <a:ext cx="2714133" cy="2714133"/>
          </a:xfrm>
          <a:prstGeom prst="rect">
            <a:avLst/>
          </a:prstGeom>
        </p:spPr>
      </p:pic>
      <p:sp>
        <p:nvSpPr>
          <p:cNvPr id="11" name="TextBox 10">
            <a:extLst>
              <a:ext uri="{FF2B5EF4-FFF2-40B4-BE49-F238E27FC236}">
                <a16:creationId xmlns:a16="http://schemas.microsoft.com/office/drawing/2014/main" id="{00A51BFD-A053-051D-6014-B57B0573AB27}"/>
              </a:ext>
            </a:extLst>
          </p:cNvPr>
          <p:cNvSpPr txBox="1"/>
          <p:nvPr/>
        </p:nvSpPr>
        <p:spPr>
          <a:xfrm>
            <a:off x="1070266" y="4210457"/>
            <a:ext cx="1927131" cy="461665"/>
          </a:xfrm>
          <a:prstGeom prst="rect">
            <a:avLst/>
          </a:prstGeom>
          <a:noFill/>
        </p:spPr>
        <p:txBody>
          <a:bodyPr wrap="none" rtlCol="0">
            <a:spAutoFit/>
          </a:bodyPr>
          <a:lstStyle/>
          <a:p>
            <a:r>
              <a:rPr lang="en-GB" sz="2400" b="1">
                <a:latin typeface="Century Gothic" panose="020B0502020202020204" pitchFamily="34" charset="0"/>
              </a:rPr>
              <a:t>water (H</a:t>
            </a:r>
            <a:r>
              <a:rPr lang="en-GB" sz="2400" b="1" baseline="-25000">
                <a:latin typeface="Century Gothic" panose="020B0502020202020204" pitchFamily="34" charset="0"/>
              </a:rPr>
              <a:t>2</a:t>
            </a:r>
            <a:r>
              <a:rPr lang="en-GB" sz="2400" b="1">
                <a:latin typeface="Century Gothic" panose="020B0502020202020204" pitchFamily="34" charset="0"/>
              </a:rPr>
              <a:t>O)</a:t>
            </a:r>
          </a:p>
        </p:txBody>
      </p:sp>
      <p:sp>
        <p:nvSpPr>
          <p:cNvPr id="12" name="TextBox 11">
            <a:extLst>
              <a:ext uri="{FF2B5EF4-FFF2-40B4-BE49-F238E27FC236}">
                <a16:creationId xmlns:a16="http://schemas.microsoft.com/office/drawing/2014/main" id="{B58B3398-6309-920F-A7FB-372D9AEC8A1C}"/>
              </a:ext>
            </a:extLst>
          </p:cNvPr>
          <p:cNvSpPr txBox="1"/>
          <p:nvPr/>
        </p:nvSpPr>
        <p:spPr>
          <a:xfrm>
            <a:off x="4124781" y="4210456"/>
            <a:ext cx="3469219" cy="461665"/>
          </a:xfrm>
          <a:prstGeom prst="rect">
            <a:avLst/>
          </a:prstGeom>
          <a:noFill/>
        </p:spPr>
        <p:txBody>
          <a:bodyPr wrap="none" rtlCol="0">
            <a:spAutoFit/>
          </a:bodyPr>
          <a:lstStyle/>
          <a:p>
            <a:r>
              <a:rPr lang="en-GB" sz="2400" b="1">
                <a:latin typeface="Century Gothic" panose="020B0502020202020204" pitchFamily="34" charset="0"/>
              </a:rPr>
              <a:t>carbon dioxide (CO</a:t>
            </a:r>
            <a:r>
              <a:rPr lang="en-GB" sz="2400" b="1" baseline="-25000">
                <a:latin typeface="Century Gothic" panose="020B0502020202020204" pitchFamily="34" charset="0"/>
              </a:rPr>
              <a:t>2</a:t>
            </a:r>
            <a:r>
              <a:rPr lang="en-GB" sz="2400" b="1">
                <a:latin typeface="Century Gothic" panose="020B0502020202020204" pitchFamily="34" charset="0"/>
              </a:rPr>
              <a:t>)</a:t>
            </a:r>
          </a:p>
        </p:txBody>
      </p:sp>
      <p:sp>
        <p:nvSpPr>
          <p:cNvPr id="13" name="TextBox 12">
            <a:extLst>
              <a:ext uri="{FF2B5EF4-FFF2-40B4-BE49-F238E27FC236}">
                <a16:creationId xmlns:a16="http://schemas.microsoft.com/office/drawing/2014/main" id="{60D5822F-D2F5-81FF-B737-19C3EC39DA16}"/>
              </a:ext>
            </a:extLst>
          </p:cNvPr>
          <p:cNvSpPr txBox="1"/>
          <p:nvPr/>
        </p:nvSpPr>
        <p:spPr>
          <a:xfrm>
            <a:off x="8177449" y="4210455"/>
            <a:ext cx="2640466" cy="461665"/>
          </a:xfrm>
          <a:prstGeom prst="rect">
            <a:avLst/>
          </a:prstGeom>
          <a:noFill/>
        </p:spPr>
        <p:txBody>
          <a:bodyPr wrap="none" rtlCol="0">
            <a:spAutoFit/>
          </a:bodyPr>
          <a:lstStyle/>
          <a:p>
            <a:r>
              <a:rPr lang="en-GB" sz="2400" b="1">
                <a:latin typeface="Century Gothic" panose="020B0502020202020204" pitchFamily="34" charset="0"/>
              </a:rPr>
              <a:t>oxygen gas (O</a:t>
            </a:r>
            <a:r>
              <a:rPr lang="en-GB" sz="2400" b="1" baseline="-25000">
                <a:latin typeface="Century Gothic" panose="020B0502020202020204" pitchFamily="34" charset="0"/>
              </a:rPr>
              <a:t>2</a:t>
            </a:r>
            <a:r>
              <a:rPr lang="en-GB" sz="2400" b="1">
                <a:latin typeface="Century Gothic" panose="020B0502020202020204" pitchFamily="34" charset="0"/>
              </a:rPr>
              <a:t>)</a:t>
            </a:r>
          </a:p>
        </p:txBody>
      </p:sp>
      <p:sp>
        <p:nvSpPr>
          <p:cNvPr id="14" name="TextBox 13">
            <a:extLst>
              <a:ext uri="{FF2B5EF4-FFF2-40B4-BE49-F238E27FC236}">
                <a16:creationId xmlns:a16="http://schemas.microsoft.com/office/drawing/2014/main" id="{8E840B18-8CB5-B868-F4F0-9143DA0AF21A}"/>
              </a:ext>
            </a:extLst>
          </p:cNvPr>
          <p:cNvSpPr txBox="1"/>
          <p:nvPr/>
        </p:nvSpPr>
        <p:spPr>
          <a:xfrm>
            <a:off x="181278" y="4833332"/>
            <a:ext cx="9639177" cy="830997"/>
          </a:xfrm>
          <a:prstGeom prst="rect">
            <a:avLst/>
          </a:prstGeom>
          <a:noFill/>
        </p:spPr>
        <p:txBody>
          <a:bodyPr wrap="square" rtlCol="0">
            <a:spAutoFit/>
          </a:bodyPr>
          <a:lstStyle/>
          <a:p>
            <a:pPr marL="342900" indent="-342900">
              <a:buFont typeface="Arial" panose="020B0604020202020204" pitchFamily="34" charset="0"/>
              <a:buChar char="•"/>
            </a:pPr>
            <a:r>
              <a:rPr lang="en-GB" sz="2400">
                <a:latin typeface="Century Gothic" panose="020B0502020202020204" pitchFamily="34" charset="0"/>
              </a:rPr>
              <a:t>Simple covalent substances consist of </a:t>
            </a:r>
            <a:r>
              <a:rPr lang="en-GB" sz="2400" b="1">
                <a:latin typeface="Century Gothic" panose="020B0502020202020204" pitchFamily="34" charset="0"/>
              </a:rPr>
              <a:t>many small molecules</a:t>
            </a:r>
          </a:p>
          <a:p>
            <a:pPr marL="342900" indent="-342900">
              <a:buFont typeface="Arial" panose="020B0604020202020204" pitchFamily="34" charset="0"/>
              <a:buChar char="•"/>
            </a:pPr>
            <a:endParaRPr lang="en-GB" sz="2400" b="1">
              <a:latin typeface="Century Gothic" panose="020B0502020202020204" pitchFamily="34" charset="0"/>
            </a:endParaRPr>
          </a:p>
        </p:txBody>
      </p:sp>
      <p:pic>
        <p:nvPicPr>
          <p:cNvPr id="15" name="Picture 14" descr="Background pattern&#10;&#10;Description automatically generated">
            <a:extLst>
              <a:ext uri="{FF2B5EF4-FFF2-40B4-BE49-F238E27FC236}">
                <a16:creationId xmlns:a16="http://schemas.microsoft.com/office/drawing/2014/main" id="{F015C9F2-2420-B40F-D15D-5847C12E7AEB}"/>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9608335" y="4705325"/>
            <a:ext cx="1393837" cy="1189129"/>
          </a:xfrm>
          <a:prstGeom prst="rect">
            <a:avLst/>
          </a:prstGeom>
        </p:spPr>
      </p:pic>
      <p:cxnSp>
        <p:nvCxnSpPr>
          <p:cNvPr id="17" name="Straight Arrow Connector 16">
            <a:extLst>
              <a:ext uri="{FF2B5EF4-FFF2-40B4-BE49-F238E27FC236}">
                <a16:creationId xmlns:a16="http://schemas.microsoft.com/office/drawing/2014/main" id="{3B04A4AA-3B5E-5B46-30F7-C64BF20C32A8}"/>
              </a:ext>
            </a:extLst>
          </p:cNvPr>
          <p:cNvCxnSpPr>
            <a:cxnSpLocks/>
          </p:cNvCxnSpPr>
          <p:nvPr/>
        </p:nvCxnSpPr>
        <p:spPr>
          <a:xfrm flipH="1">
            <a:off x="10715887" y="6136047"/>
            <a:ext cx="572569"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descr="Background pattern&#10;&#10;Description automatically generated">
            <a:extLst>
              <a:ext uri="{FF2B5EF4-FFF2-40B4-BE49-F238E27FC236}">
                <a16:creationId xmlns:a16="http://schemas.microsoft.com/office/drawing/2014/main" id="{FE152684-CB90-C095-BFB3-30BB5F41A805}"/>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9561965" y="5733942"/>
            <a:ext cx="1393837" cy="1189129"/>
          </a:xfrm>
          <a:prstGeom prst="rect">
            <a:avLst/>
          </a:prstGeom>
        </p:spPr>
      </p:pic>
      <p:cxnSp>
        <p:nvCxnSpPr>
          <p:cNvPr id="22" name="Straight Connector 21">
            <a:extLst>
              <a:ext uri="{FF2B5EF4-FFF2-40B4-BE49-F238E27FC236}">
                <a16:creationId xmlns:a16="http://schemas.microsoft.com/office/drawing/2014/main" id="{10ABFED3-C520-4716-B81F-0F149B5E17B2}"/>
              </a:ext>
            </a:extLst>
          </p:cNvPr>
          <p:cNvCxnSpPr/>
          <p:nvPr/>
        </p:nvCxnSpPr>
        <p:spPr>
          <a:xfrm>
            <a:off x="10288320" y="5600519"/>
            <a:ext cx="0" cy="63946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EF10D8B-2C9B-BC9A-CF1E-2526BEE20148}"/>
              </a:ext>
            </a:extLst>
          </p:cNvPr>
          <p:cNvCxnSpPr/>
          <p:nvPr/>
        </p:nvCxnSpPr>
        <p:spPr>
          <a:xfrm>
            <a:off x="9893430" y="5397318"/>
            <a:ext cx="0" cy="63946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5DD41A2-16EE-A4B1-8DAF-786EB1811DBC}"/>
              </a:ext>
            </a:extLst>
          </p:cNvPr>
          <p:cNvCxnSpPr/>
          <p:nvPr/>
        </p:nvCxnSpPr>
        <p:spPr>
          <a:xfrm>
            <a:off x="10689297" y="5816314"/>
            <a:ext cx="0" cy="639466"/>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pic>
        <p:nvPicPr>
          <p:cNvPr id="29" name="Picture 28" descr="Background pattern&#10;&#10;Description automatically generated">
            <a:extLst>
              <a:ext uri="{FF2B5EF4-FFF2-40B4-BE49-F238E27FC236}">
                <a16:creationId xmlns:a16="http://schemas.microsoft.com/office/drawing/2014/main" id="{B9BAECA3-E29E-FF3B-D26E-61EA306B77B2}"/>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647459" y="4880466"/>
            <a:ext cx="2272789" cy="1938992"/>
          </a:xfrm>
          <a:prstGeom prst="rect">
            <a:avLst/>
          </a:prstGeom>
        </p:spPr>
      </p:pic>
      <p:cxnSp>
        <p:nvCxnSpPr>
          <p:cNvPr id="30" name="Straight Arrow Connector 29">
            <a:extLst>
              <a:ext uri="{FF2B5EF4-FFF2-40B4-BE49-F238E27FC236}">
                <a16:creationId xmlns:a16="http://schemas.microsoft.com/office/drawing/2014/main" id="{37842A30-327A-6F43-F8F7-3AE5C53B3653}"/>
              </a:ext>
            </a:extLst>
          </p:cNvPr>
          <p:cNvCxnSpPr>
            <a:cxnSpLocks/>
          </p:cNvCxnSpPr>
          <p:nvPr/>
        </p:nvCxnSpPr>
        <p:spPr>
          <a:xfrm flipH="1">
            <a:off x="9534285" y="5168899"/>
            <a:ext cx="286171" cy="53744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FD5D15-05E0-CEB8-A775-09F69A0D160D}"/>
              </a:ext>
            </a:extLst>
          </p:cNvPr>
          <p:cNvCxnSpPr>
            <a:cxnSpLocks/>
          </p:cNvCxnSpPr>
          <p:nvPr/>
        </p:nvCxnSpPr>
        <p:spPr>
          <a:xfrm flipH="1">
            <a:off x="10142600" y="5547375"/>
            <a:ext cx="286171" cy="53744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01C72D5C-6234-1851-0710-882FE6FA5723}"/>
              </a:ext>
            </a:extLst>
          </p:cNvPr>
          <p:cNvSpPr/>
          <p:nvPr/>
        </p:nvSpPr>
        <p:spPr>
          <a:xfrm>
            <a:off x="181277" y="5354431"/>
            <a:ext cx="8264504" cy="830997"/>
          </a:xfrm>
          <a:prstGeom prst="rect">
            <a:avLst/>
          </a:prstGeom>
        </p:spPr>
        <p:txBody>
          <a:bodyPr wrap="square">
            <a:spAutoFit/>
          </a:bodyPr>
          <a:lstStyle/>
          <a:p>
            <a:pPr marL="342900" indent="-342900">
              <a:buFont typeface="Arial" panose="020B0604020202020204" pitchFamily="34" charset="0"/>
              <a:buChar char="•"/>
            </a:pPr>
            <a:r>
              <a:rPr lang="en-GB" sz="2400" b="1">
                <a:latin typeface="Century Gothic" panose="020B0502020202020204" pitchFamily="34" charset="0"/>
              </a:rPr>
              <a:t>Strong covalent bonds </a:t>
            </a:r>
            <a:r>
              <a:rPr lang="en-GB" sz="2400">
                <a:latin typeface="Century Gothic" panose="020B0502020202020204" pitchFamily="34" charset="0"/>
              </a:rPr>
              <a:t>hold the atoms in a molecule together</a:t>
            </a:r>
          </a:p>
        </p:txBody>
      </p:sp>
      <p:sp>
        <p:nvSpPr>
          <p:cNvPr id="34" name="Rectangle 33">
            <a:extLst>
              <a:ext uri="{FF2B5EF4-FFF2-40B4-BE49-F238E27FC236}">
                <a16:creationId xmlns:a16="http://schemas.microsoft.com/office/drawing/2014/main" id="{240EA508-7569-6CD8-8FBC-9251F71062DA}"/>
              </a:ext>
            </a:extLst>
          </p:cNvPr>
          <p:cNvSpPr/>
          <p:nvPr/>
        </p:nvSpPr>
        <p:spPr>
          <a:xfrm>
            <a:off x="163692" y="6150096"/>
            <a:ext cx="9208907" cy="461665"/>
          </a:xfrm>
          <a:prstGeom prst="rect">
            <a:avLst/>
          </a:prstGeom>
        </p:spPr>
        <p:txBody>
          <a:bodyPr wrap="square">
            <a:spAutoFit/>
          </a:bodyPr>
          <a:lstStyle/>
          <a:p>
            <a:pPr marL="342900" indent="-342900">
              <a:buFont typeface="Arial" panose="020B0604020202020204" pitchFamily="34" charset="0"/>
              <a:buChar char="•"/>
            </a:pPr>
            <a:r>
              <a:rPr lang="en-GB" sz="2400" b="1">
                <a:latin typeface="Century Gothic" panose="020B0502020202020204" pitchFamily="34" charset="0"/>
              </a:rPr>
              <a:t>Weak intermolecular forces </a:t>
            </a:r>
            <a:r>
              <a:rPr lang="en-GB" sz="2400">
                <a:latin typeface="Century Gothic" panose="020B0502020202020204" pitchFamily="34" charset="0"/>
              </a:rPr>
              <a:t>act between the molecules</a:t>
            </a:r>
          </a:p>
        </p:txBody>
      </p:sp>
    </p:spTree>
    <p:extLst>
      <p:ext uri="{BB962C8B-B14F-4D97-AF65-F5344CB8AC3E}">
        <p14:creationId xmlns:p14="http://schemas.microsoft.com/office/powerpoint/2010/main" val="24007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4">
                                            <p:txEl>
                                              <p:pRg st="0" end="0"/>
                                            </p:txEl>
                                          </p:spTgt>
                                        </p:tgtEl>
                                        <p:attrNameLst>
                                          <p:attrName>style.visibility</p:attrName>
                                        </p:attrNameLst>
                                      </p:cBhvr>
                                      <p:to>
                                        <p:strVal val="visible"/>
                                      </p:to>
                                    </p:set>
                                    <p:animEffect transition="in" filter="fade">
                                      <p:cBhvr>
                                        <p:cTn id="36" dur="500"/>
                                        <p:tgtEl>
                                          <p:spTgt spid="1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par>
                                <p:cTn id="42" presetID="10" presetClass="entr" presetSubtype="0" fill="hold"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par>
                                <p:cTn id="45" presetID="10"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500"/>
                                        <p:tgtEl>
                                          <p:spTgt spid="3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30"/>
                                        </p:tgtEl>
                                      </p:cBhvr>
                                    </p:animEffect>
                                    <p:set>
                                      <p:cBhvr>
                                        <p:cTn id="55" dur="1" fill="hold">
                                          <p:stCondLst>
                                            <p:cond delay="499"/>
                                          </p:stCondLst>
                                        </p:cTn>
                                        <p:tgtEl>
                                          <p:spTgt spid="30"/>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2"/>
                                        </p:tgtEl>
                                      </p:cBhvr>
                                    </p:animEffect>
                                    <p:set>
                                      <p:cBhvr>
                                        <p:cTn id="58" dur="1" fill="hold">
                                          <p:stCondLst>
                                            <p:cond delay="499"/>
                                          </p:stCondLst>
                                        </p:cTn>
                                        <p:tgtEl>
                                          <p:spTgt spid="32"/>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9"/>
                                        </p:tgtEl>
                                      </p:cBhvr>
                                    </p:animEffect>
                                    <p:set>
                                      <p:cBhvr>
                                        <p:cTn id="61" dur="1" fill="hold">
                                          <p:stCondLst>
                                            <p:cond delay="499"/>
                                          </p:stCondLst>
                                        </p:cTn>
                                        <p:tgtEl>
                                          <p:spTgt spid="29"/>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500"/>
                                        <p:tgtEl>
                                          <p:spTgt spid="15"/>
                                        </p:tgtEl>
                                      </p:cBhvr>
                                    </p:animEffect>
                                  </p:childTnLst>
                                </p:cTn>
                              </p:par>
                              <p:par>
                                <p:cTn id="67" presetID="10"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10" presetClass="entr" presetSubtype="0" fill="hold"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childTnLst>
                                </p:cTn>
                              </p:par>
                              <p:par>
                                <p:cTn id="76" presetID="10" presetClass="entr" presetSubtype="0" fill="hold" nodeType="withEffect">
                                  <p:stCondLst>
                                    <p:cond delay="0"/>
                                  </p:stCondLst>
                                  <p:childTnLst>
                                    <p:set>
                                      <p:cBhvr>
                                        <p:cTn id="77" dur="1" fill="hold">
                                          <p:stCondLst>
                                            <p:cond delay="0"/>
                                          </p:stCondLst>
                                        </p:cTn>
                                        <p:tgtEl>
                                          <p:spTgt spid="24"/>
                                        </p:tgtEl>
                                        <p:attrNameLst>
                                          <p:attrName>style.visibility</p:attrName>
                                        </p:attrNameLst>
                                      </p:cBhvr>
                                      <p:to>
                                        <p:strVal val="visible"/>
                                      </p:to>
                                    </p:set>
                                    <p:animEffect transition="in" filter="fade">
                                      <p:cBhvr>
                                        <p:cTn id="78" dur="500"/>
                                        <p:tgtEl>
                                          <p:spTgt spid="24"/>
                                        </p:tgtEl>
                                      </p:cBhvr>
                                    </p:animEffect>
                                  </p:childTnLst>
                                </p:cTn>
                              </p:par>
                              <p:par>
                                <p:cTn id="79" presetID="10"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black molecule structure with black balls&#10;&#10;Description automatically generated">
            <a:extLst>
              <a:ext uri="{FF2B5EF4-FFF2-40B4-BE49-F238E27FC236}">
                <a16:creationId xmlns:a16="http://schemas.microsoft.com/office/drawing/2014/main" id="{EA471D38-3758-9D5B-7A3C-5E0F64EB60CA}"/>
              </a:ext>
            </a:extLst>
          </p:cNvPr>
          <p:cNvPicPr>
            <a:picLocks noChangeAspect="1"/>
          </p:cNvPicPr>
          <p:nvPr/>
        </p:nvPicPr>
        <p:blipFill>
          <a:blip r:embed="rId3"/>
          <a:stretch>
            <a:fillRect/>
          </a:stretch>
        </p:blipFill>
        <p:spPr>
          <a:xfrm>
            <a:off x="6101648" y="2560066"/>
            <a:ext cx="2476185" cy="1993646"/>
          </a:xfrm>
          <a:prstGeom prst="rect">
            <a:avLst/>
          </a:prstGeom>
        </p:spPr>
      </p:pic>
      <p:sp>
        <p:nvSpPr>
          <p:cNvPr id="2" name="Title 1">
            <a:extLst>
              <a:ext uri="{FF2B5EF4-FFF2-40B4-BE49-F238E27FC236}">
                <a16:creationId xmlns:a16="http://schemas.microsoft.com/office/drawing/2014/main" id="{67F8EBFD-1924-BD1A-C1F9-812E7C6A67B1}"/>
              </a:ext>
            </a:extLst>
          </p:cNvPr>
          <p:cNvSpPr>
            <a:spLocks noGrp="1"/>
          </p:cNvSpPr>
          <p:nvPr>
            <p:ph type="title"/>
          </p:nvPr>
        </p:nvSpPr>
        <p:spPr/>
        <p:txBody>
          <a:bodyPr/>
          <a:lstStyle/>
          <a:p>
            <a:r>
              <a:rPr lang="en-GB">
                <a:latin typeface="Century Gothic" panose="020B0502020202020204" pitchFamily="34" charset="0"/>
              </a:rPr>
              <a:t>Properties of covalent substances</a:t>
            </a:r>
          </a:p>
        </p:txBody>
      </p:sp>
      <p:sp>
        <p:nvSpPr>
          <p:cNvPr id="3" name="TextBox 2">
            <a:extLst>
              <a:ext uri="{FF2B5EF4-FFF2-40B4-BE49-F238E27FC236}">
                <a16:creationId xmlns:a16="http://schemas.microsoft.com/office/drawing/2014/main" id="{A29D36AB-60F2-30B8-7CAF-DD9A5CFFF60F}"/>
              </a:ext>
            </a:extLst>
          </p:cNvPr>
          <p:cNvSpPr txBox="1"/>
          <p:nvPr/>
        </p:nvSpPr>
        <p:spPr>
          <a:xfrm>
            <a:off x="435223" y="839986"/>
            <a:ext cx="10620000" cy="461665"/>
          </a:xfrm>
          <a:prstGeom prst="rect">
            <a:avLst/>
          </a:prstGeom>
          <a:noFill/>
        </p:spPr>
        <p:txBody>
          <a:bodyPr wrap="square" rtlCol="0">
            <a:spAutoFit/>
          </a:bodyPr>
          <a:lstStyle/>
          <a:p>
            <a:r>
              <a:rPr lang="en-GB" sz="2400">
                <a:latin typeface="Century Gothic" panose="020B0502020202020204" pitchFamily="34" charset="0"/>
              </a:rPr>
              <a:t>There are two categories of covalent substances: </a:t>
            </a:r>
          </a:p>
        </p:txBody>
      </p:sp>
      <p:sp>
        <p:nvSpPr>
          <p:cNvPr id="4" name="TextBox 3">
            <a:extLst>
              <a:ext uri="{FF2B5EF4-FFF2-40B4-BE49-F238E27FC236}">
                <a16:creationId xmlns:a16="http://schemas.microsoft.com/office/drawing/2014/main" id="{75015EE9-D945-B4FD-E5E0-7F29B6EA1FA0}"/>
              </a:ext>
            </a:extLst>
          </p:cNvPr>
          <p:cNvSpPr txBox="1"/>
          <p:nvPr/>
        </p:nvSpPr>
        <p:spPr>
          <a:xfrm>
            <a:off x="539999" y="1406459"/>
            <a:ext cx="4315605" cy="461665"/>
          </a:xfrm>
          <a:prstGeom prst="rect">
            <a:avLst/>
          </a:prstGeom>
          <a:noFill/>
        </p:spPr>
        <p:txBody>
          <a:bodyPr wrap="none" rtlCol="0">
            <a:spAutoFit/>
          </a:bodyPr>
          <a:lstStyle/>
          <a:p>
            <a:r>
              <a:rPr lang="en-GB" sz="2400" b="1">
                <a:latin typeface="Century Gothic" panose="020B0502020202020204" pitchFamily="34" charset="0"/>
              </a:rPr>
              <a:t>simple covalent substances</a:t>
            </a:r>
          </a:p>
        </p:txBody>
      </p:sp>
      <p:sp>
        <p:nvSpPr>
          <p:cNvPr id="5" name="TextBox 4">
            <a:extLst>
              <a:ext uri="{FF2B5EF4-FFF2-40B4-BE49-F238E27FC236}">
                <a16:creationId xmlns:a16="http://schemas.microsoft.com/office/drawing/2014/main" id="{53E15FE5-8C1C-DC76-2190-D5BF3FF2F1D9}"/>
              </a:ext>
            </a:extLst>
          </p:cNvPr>
          <p:cNvSpPr txBox="1"/>
          <p:nvPr/>
        </p:nvSpPr>
        <p:spPr>
          <a:xfrm>
            <a:off x="6096000" y="1386797"/>
            <a:ext cx="4102405" cy="461665"/>
          </a:xfrm>
          <a:prstGeom prst="rect">
            <a:avLst/>
          </a:prstGeom>
          <a:noFill/>
        </p:spPr>
        <p:txBody>
          <a:bodyPr wrap="none" rtlCol="0">
            <a:spAutoFit/>
          </a:bodyPr>
          <a:lstStyle/>
          <a:p>
            <a:r>
              <a:rPr lang="en-GB" sz="2400" b="1">
                <a:latin typeface="Century Gothic" panose="020B0502020202020204" pitchFamily="34" charset="0"/>
              </a:rPr>
              <a:t>giant covalent substances</a:t>
            </a:r>
          </a:p>
        </p:txBody>
      </p:sp>
      <p:sp>
        <p:nvSpPr>
          <p:cNvPr id="10" name="TextBox 9">
            <a:extLst>
              <a:ext uri="{FF2B5EF4-FFF2-40B4-BE49-F238E27FC236}">
                <a16:creationId xmlns:a16="http://schemas.microsoft.com/office/drawing/2014/main" id="{E86DE339-911F-EFD0-7DD3-ECB175E6C8D6}"/>
              </a:ext>
            </a:extLst>
          </p:cNvPr>
          <p:cNvSpPr txBox="1"/>
          <p:nvPr/>
        </p:nvSpPr>
        <p:spPr>
          <a:xfrm>
            <a:off x="203199" y="5759943"/>
            <a:ext cx="10956799" cy="830997"/>
          </a:xfrm>
          <a:prstGeom prst="rect">
            <a:avLst/>
          </a:prstGeom>
          <a:solidFill>
            <a:srgbClr val="FFFFFF">
              <a:alpha val="74902"/>
            </a:srgbClr>
          </a:solidFill>
        </p:spPr>
        <p:txBody>
          <a:bodyPr wrap="square" rtlCol="0">
            <a:spAutoFit/>
          </a:bodyPr>
          <a:lstStyle/>
          <a:p>
            <a:r>
              <a:rPr lang="en-GB" sz="2400" b="1">
                <a:latin typeface="Century Gothic" panose="020B0502020202020204" pitchFamily="34" charset="0"/>
              </a:rPr>
              <a:t>Look at the structure of each type of covalent substance carefully.</a:t>
            </a:r>
          </a:p>
          <a:p>
            <a:r>
              <a:rPr lang="en-GB" sz="2400" b="1">
                <a:latin typeface="Century Gothic" panose="020B0502020202020204" pitchFamily="34" charset="0"/>
              </a:rPr>
              <a:t>Which substances</a:t>
            </a:r>
          </a:p>
        </p:txBody>
      </p:sp>
      <p:sp>
        <p:nvSpPr>
          <p:cNvPr id="11" name="TextBox 10">
            <a:extLst>
              <a:ext uri="{FF2B5EF4-FFF2-40B4-BE49-F238E27FC236}">
                <a16:creationId xmlns:a16="http://schemas.microsoft.com/office/drawing/2014/main" id="{56205B4F-BE70-6780-C848-9D72F09B1CCC}"/>
              </a:ext>
            </a:extLst>
          </p:cNvPr>
          <p:cNvSpPr txBox="1"/>
          <p:nvPr/>
        </p:nvSpPr>
        <p:spPr>
          <a:xfrm>
            <a:off x="2918270" y="6147463"/>
            <a:ext cx="6506909"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will have a high melting and boiling point?</a:t>
            </a:r>
          </a:p>
        </p:txBody>
      </p:sp>
      <p:sp>
        <p:nvSpPr>
          <p:cNvPr id="12" name="TextBox 11">
            <a:extLst>
              <a:ext uri="{FF2B5EF4-FFF2-40B4-BE49-F238E27FC236}">
                <a16:creationId xmlns:a16="http://schemas.microsoft.com/office/drawing/2014/main" id="{12AA4EDC-7BE8-BA97-CC81-853BDCAF121C}"/>
              </a:ext>
            </a:extLst>
          </p:cNvPr>
          <p:cNvSpPr txBox="1"/>
          <p:nvPr/>
        </p:nvSpPr>
        <p:spPr>
          <a:xfrm>
            <a:off x="8253858" y="1885324"/>
            <a:ext cx="3262676" cy="2308324"/>
          </a:xfrm>
          <a:prstGeom prst="rect">
            <a:avLst/>
          </a:prstGeom>
          <a:noFill/>
        </p:spPr>
        <p:txBody>
          <a:bodyPr wrap="square" rtlCol="0">
            <a:spAutoFit/>
          </a:bodyPr>
          <a:lstStyle/>
          <a:p>
            <a:pPr marL="342900" indent="-342900">
              <a:buFont typeface="Wingdings" pitchFamily="2" charset="2"/>
              <a:buChar char="ü"/>
            </a:pPr>
            <a:r>
              <a:rPr lang="en-GB" sz="2400">
                <a:solidFill>
                  <a:schemeClr val="accent1"/>
                </a:solidFill>
                <a:latin typeface="Century Gothic" panose="020B0502020202020204" pitchFamily="34" charset="0"/>
              </a:rPr>
              <a:t>have</a:t>
            </a:r>
            <a:r>
              <a:rPr lang="en-GB" sz="2400" b="1">
                <a:solidFill>
                  <a:schemeClr val="accent1"/>
                </a:solidFill>
                <a:latin typeface="Century Gothic" panose="020B0502020202020204" pitchFamily="34" charset="0"/>
              </a:rPr>
              <a:t> high melting and boiling points</a:t>
            </a:r>
          </a:p>
          <a:p>
            <a:pPr marL="342900" indent="-342900">
              <a:buFont typeface="Wingdings" pitchFamily="2" charset="2"/>
              <a:buChar char="ü"/>
            </a:pPr>
            <a:r>
              <a:rPr lang="en-GB" sz="2400">
                <a:solidFill>
                  <a:schemeClr val="accent1"/>
                </a:solidFill>
                <a:latin typeface="Century Gothic" panose="020B0502020202020204" pitchFamily="34" charset="0"/>
              </a:rPr>
              <a:t>are</a:t>
            </a:r>
            <a:r>
              <a:rPr lang="en-GB" sz="2400" b="1">
                <a:solidFill>
                  <a:schemeClr val="accent1"/>
                </a:solidFill>
                <a:latin typeface="Century Gothic" panose="020B0502020202020204" pitchFamily="34" charset="0"/>
              </a:rPr>
              <a:t> solid at room temperature</a:t>
            </a:r>
          </a:p>
          <a:p>
            <a:pPr marL="342900" indent="-342900">
              <a:buFont typeface="Wingdings" pitchFamily="2" charset="2"/>
              <a:buChar char="ü"/>
            </a:pPr>
            <a:r>
              <a:rPr lang="en-GB" sz="2400" b="1">
                <a:solidFill>
                  <a:schemeClr val="accent1"/>
                </a:solidFill>
                <a:latin typeface="Century Gothic" panose="020B0502020202020204" pitchFamily="34" charset="0"/>
              </a:rPr>
              <a:t>may conduct electricity</a:t>
            </a:r>
          </a:p>
        </p:txBody>
      </p:sp>
      <p:sp>
        <p:nvSpPr>
          <p:cNvPr id="13" name="TextBox 12">
            <a:extLst>
              <a:ext uri="{FF2B5EF4-FFF2-40B4-BE49-F238E27FC236}">
                <a16:creationId xmlns:a16="http://schemas.microsoft.com/office/drawing/2014/main" id="{9F7EF7A5-220D-07A6-0552-160B464E10F1}"/>
              </a:ext>
            </a:extLst>
          </p:cNvPr>
          <p:cNvSpPr txBox="1"/>
          <p:nvPr/>
        </p:nvSpPr>
        <p:spPr>
          <a:xfrm>
            <a:off x="2717083" y="1902758"/>
            <a:ext cx="3262676" cy="2677656"/>
          </a:xfrm>
          <a:prstGeom prst="rect">
            <a:avLst/>
          </a:prstGeom>
          <a:noFill/>
        </p:spPr>
        <p:txBody>
          <a:bodyPr wrap="square" rtlCol="0">
            <a:spAutoFit/>
          </a:bodyPr>
          <a:lstStyle/>
          <a:p>
            <a:pPr marL="342900" indent="-342900">
              <a:buFont typeface="Wingdings" pitchFamily="2" charset="2"/>
              <a:buChar char="ü"/>
            </a:pPr>
            <a:r>
              <a:rPr lang="en-GB" sz="2400" b="1">
                <a:solidFill>
                  <a:schemeClr val="accent1"/>
                </a:solidFill>
                <a:latin typeface="Century Gothic" panose="020B0502020202020204" pitchFamily="34" charset="0"/>
              </a:rPr>
              <a:t> </a:t>
            </a:r>
            <a:r>
              <a:rPr lang="en-GB" sz="2400">
                <a:solidFill>
                  <a:schemeClr val="accent1"/>
                </a:solidFill>
                <a:latin typeface="Century Gothic" panose="020B0502020202020204" pitchFamily="34" charset="0"/>
              </a:rPr>
              <a:t>have </a:t>
            </a:r>
            <a:r>
              <a:rPr lang="en-GB" sz="2400" b="1">
                <a:solidFill>
                  <a:schemeClr val="accent1"/>
                </a:solidFill>
                <a:latin typeface="Century Gothic" panose="020B0502020202020204" pitchFamily="34" charset="0"/>
              </a:rPr>
              <a:t>low melting and boiling points</a:t>
            </a:r>
          </a:p>
          <a:p>
            <a:pPr marL="342900" indent="-342900">
              <a:buFont typeface="Wingdings" pitchFamily="2" charset="2"/>
              <a:buChar char="ü"/>
            </a:pPr>
            <a:r>
              <a:rPr lang="en-GB" sz="2400">
                <a:solidFill>
                  <a:schemeClr val="accent1"/>
                </a:solidFill>
                <a:latin typeface="Century Gothic" panose="020B0502020202020204" pitchFamily="34" charset="0"/>
              </a:rPr>
              <a:t>are </a:t>
            </a:r>
            <a:r>
              <a:rPr lang="en-GB" sz="2400" b="1">
                <a:solidFill>
                  <a:schemeClr val="accent1"/>
                </a:solidFill>
                <a:latin typeface="Century Gothic" panose="020B0502020202020204" pitchFamily="34" charset="0"/>
              </a:rPr>
              <a:t>liquid or gas </a:t>
            </a:r>
            <a:r>
              <a:rPr lang="en-GB" sz="2400">
                <a:solidFill>
                  <a:schemeClr val="accent1"/>
                </a:solidFill>
                <a:latin typeface="Century Gothic" panose="020B0502020202020204" pitchFamily="34" charset="0"/>
              </a:rPr>
              <a:t>at room temperature</a:t>
            </a:r>
          </a:p>
          <a:p>
            <a:pPr marL="342900" indent="-342900">
              <a:buFont typeface="Wingdings" pitchFamily="2" charset="2"/>
              <a:buChar char="ü"/>
            </a:pPr>
            <a:r>
              <a:rPr lang="en-GB" sz="2400" b="1">
                <a:solidFill>
                  <a:schemeClr val="accent1"/>
                </a:solidFill>
                <a:latin typeface="Century Gothic" panose="020B0502020202020204" pitchFamily="34" charset="0"/>
              </a:rPr>
              <a:t>do not conduct electricity</a:t>
            </a:r>
          </a:p>
        </p:txBody>
      </p:sp>
      <p:sp>
        <p:nvSpPr>
          <p:cNvPr id="14" name="TextBox 13">
            <a:extLst>
              <a:ext uri="{FF2B5EF4-FFF2-40B4-BE49-F238E27FC236}">
                <a16:creationId xmlns:a16="http://schemas.microsoft.com/office/drawing/2014/main" id="{6BE50D30-3E9B-491C-5929-DEE0AE13DE04}"/>
              </a:ext>
            </a:extLst>
          </p:cNvPr>
          <p:cNvSpPr txBox="1"/>
          <p:nvPr/>
        </p:nvSpPr>
        <p:spPr>
          <a:xfrm>
            <a:off x="2918270" y="6152555"/>
            <a:ext cx="782137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will usually be a liquid or gas at room temperature?</a:t>
            </a:r>
          </a:p>
        </p:txBody>
      </p:sp>
      <p:sp>
        <p:nvSpPr>
          <p:cNvPr id="15" name="TextBox 14">
            <a:extLst>
              <a:ext uri="{FF2B5EF4-FFF2-40B4-BE49-F238E27FC236}">
                <a16:creationId xmlns:a16="http://schemas.microsoft.com/office/drawing/2014/main" id="{4ED4D5EC-E03A-099C-D50B-1D3588B41F95}"/>
              </a:ext>
            </a:extLst>
          </p:cNvPr>
          <p:cNvSpPr txBox="1"/>
          <p:nvPr/>
        </p:nvSpPr>
        <p:spPr>
          <a:xfrm>
            <a:off x="2918270" y="6157647"/>
            <a:ext cx="422102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do not conduct electricity?</a:t>
            </a:r>
          </a:p>
        </p:txBody>
      </p:sp>
      <p:pic>
        <p:nvPicPr>
          <p:cNvPr id="8" name="Picture 7" descr="A group of black spheres&#10;&#10;Description automatically generated">
            <a:extLst>
              <a:ext uri="{FF2B5EF4-FFF2-40B4-BE49-F238E27FC236}">
                <a16:creationId xmlns:a16="http://schemas.microsoft.com/office/drawing/2014/main" id="{10BEC56B-E148-066E-2E58-AB1CE37F7638}"/>
              </a:ext>
            </a:extLst>
          </p:cNvPr>
          <p:cNvPicPr>
            <a:picLocks noChangeAspect="1"/>
          </p:cNvPicPr>
          <p:nvPr/>
        </p:nvPicPr>
        <p:blipFill>
          <a:blip r:embed="rId4"/>
          <a:stretch>
            <a:fillRect/>
          </a:stretch>
        </p:blipFill>
        <p:spPr>
          <a:xfrm>
            <a:off x="406908" y="2345538"/>
            <a:ext cx="2233780" cy="2025294"/>
          </a:xfrm>
          <a:prstGeom prst="rect">
            <a:avLst/>
          </a:prstGeom>
        </p:spPr>
      </p:pic>
    </p:spTree>
    <p:extLst>
      <p:ext uri="{BB962C8B-B14F-4D97-AF65-F5344CB8AC3E}">
        <p14:creationId xmlns:p14="http://schemas.microsoft.com/office/powerpoint/2010/main" val="206904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xEl>
                                              <p:pRg st="0" end="0"/>
                                            </p:txEl>
                                          </p:spTgt>
                                        </p:tgtEl>
                                        <p:attrNameLst>
                                          <p:attrName>style.visibility</p:attrName>
                                        </p:attrNameLst>
                                      </p:cBhvr>
                                      <p:to>
                                        <p:strVal val="visible"/>
                                      </p:to>
                                    </p:set>
                                    <p:animEffect transition="in" filter="fade">
                                      <p:cBhvr>
                                        <p:cTn id="28" dur="500"/>
                                        <p:tgtEl>
                                          <p:spTgt spid="12">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500"/>
                                        <p:tgtEl>
                                          <p:spTgt spid="13">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3">
                                            <p:txEl>
                                              <p:pRg st="1" end="1"/>
                                            </p:txEl>
                                          </p:spTgt>
                                        </p:tgtEl>
                                        <p:attrNameLst>
                                          <p:attrName>style.visibility</p:attrName>
                                        </p:attrNameLst>
                                      </p:cBhvr>
                                      <p:to>
                                        <p:strVal val="visible"/>
                                      </p:to>
                                    </p:set>
                                    <p:animEffect transition="in" filter="fade">
                                      <p:cBhvr>
                                        <p:cTn id="48" dur="500"/>
                                        <p:tgtEl>
                                          <p:spTgt spid="13">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xEl>
                                              <p:pRg st="1" end="1"/>
                                            </p:txEl>
                                          </p:spTgt>
                                        </p:tgtEl>
                                        <p:attrNameLst>
                                          <p:attrName>style.visibility</p:attrName>
                                        </p:attrNameLst>
                                      </p:cBhvr>
                                      <p:to>
                                        <p:strVal val="visible"/>
                                      </p:to>
                                    </p:set>
                                    <p:animEffect transition="in" filter="fade">
                                      <p:cBhvr>
                                        <p:cTn id="53" dur="500"/>
                                        <p:tgtEl>
                                          <p:spTgt spid="12">
                                            <p:txEl>
                                              <p:pRg st="1" end="1"/>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3">
                                            <p:txEl>
                                              <p:pRg st="2" end="2"/>
                                            </p:txEl>
                                          </p:spTgt>
                                        </p:tgtEl>
                                        <p:attrNameLst>
                                          <p:attrName>style.visibility</p:attrName>
                                        </p:attrNameLst>
                                      </p:cBhvr>
                                      <p:to>
                                        <p:strVal val="visible"/>
                                      </p:to>
                                    </p:set>
                                    <p:animEffect transition="in" filter="fade">
                                      <p:cBhvr>
                                        <p:cTn id="68" dur="500"/>
                                        <p:tgtEl>
                                          <p:spTgt spid="13">
                                            <p:txEl>
                                              <p:pRg st="2" end="2"/>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2">
                                            <p:txEl>
                                              <p:pRg st="2" end="2"/>
                                            </p:txEl>
                                          </p:spTgt>
                                        </p:tgtEl>
                                        <p:attrNameLst>
                                          <p:attrName>style.visibility</p:attrName>
                                        </p:attrNameLst>
                                      </p:cBhvr>
                                      <p:to>
                                        <p:strVal val="visible"/>
                                      </p:to>
                                    </p:set>
                                    <p:animEffect transition="in" filter="fade">
                                      <p:cBhvr>
                                        <p:cTn id="73"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0" grpId="0" animBg="1"/>
      <p:bldP spid="11" grpId="0"/>
      <p:bldP spid="11" grpId="1"/>
      <p:bldP spid="14" grpId="0"/>
      <p:bldP spid="14" grpId="1"/>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Who do you agree with?</a:t>
            </a:r>
          </a:p>
        </p:txBody>
      </p:sp>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3012764" y="693013"/>
            <a:ext cx="12882456" cy="6185162"/>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1197602" y="1791185"/>
            <a:ext cx="4931558" cy="954107"/>
          </a:xfrm>
          <a:prstGeom prst="rect">
            <a:avLst/>
          </a:prstGeom>
          <a:noFill/>
          <a:ln>
            <a:noFill/>
          </a:ln>
        </p:spPr>
        <p:txBody>
          <a:bodyPr wrap="square" rtlCol="0">
            <a:spAutoFit/>
          </a:bodyPr>
          <a:lstStyle/>
          <a:p>
            <a:r>
              <a:rPr lang="en-US" sz="2800">
                <a:latin typeface="Century Gothic" panose="020B0502020202020204" pitchFamily="34" charset="0"/>
              </a:rPr>
              <a:t>The bonding in an O</a:t>
            </a:r>
            <a:r>
              <a:rPr lang="en-US" sz="2800" baseline="-25000">
                <a:latin typeface="Century Gothic" panose="020B0502020202020204" pitchFamily="34" charset="0"/>
              </a:rPr>
              <a:t>2</a:t>
            </a:r>
            <a:r>
              <a:rPr lang="en-US" sz="2800">
                <a:latin typeface="Century Gothic" panose="020B0502020202020204" pitchFamily="34" charset="0"/>
              </a:rPr>
              <a:t> molecule looks like this:</a:t>
            </a:r>
          </a:p>
        </p:txBody>
      </p:sp>
      <p:sp>
        <p:nvSpPr>
          <p:cNvPr id="5" name="Oval 4">
            <a:extLst>
              <a:ext uri="{FF2B5EF4-FFF2-40B4-BE49-F238E27FC236}">
                <a16:creationId xmlns:a16="http://schemas.microsoft.com/office/drawing/2014/main" id="{A6DBF6D4-B4BF-6301-3E62-CB4710433373}"/>
              </a:ext>
            </a:extLst>
          </p:cNvPr>
          <p:cNvSpPr/>
          <p:nvPr/>
        </p:nvSpPr>
        <p:spPr>
          <a:xfrm>
            <a:off x="2828458" y="2969267"/>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 name="Oval 5">
            <a:extLst>
              <a:ext uri="{FF2B5EF4-FFF2-40B4-BE49-F238E27FC236}">
                <a16:creationId xmlns:a16="http://schemas.microsoft.com/office/drawing/2014/main" id="{44E9C035-1807-4148-F488-7A2A8313AFF6}"/>
              </a:ext>
            </a:extLst>
          </p:cNvPr>
          <p:cNvSpPr/>
          <p:nvPr/>
        </p:nvSpPr>
        <p:spPr>
          <a:xfrm>
            <a:off x="3123603" y="3516439"/>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7" name="Oval 6">
            <a:extLst>
              <a:ext uri="{FF2B5EF4-FFF2-40B4-BE49-F238E27FC236}">
                <a16:creationId xmlns:a16="http://schemas.microsoft.com/office/drawing/2014/main" id="{823D2EE7-BBA2-EF93-E4BC-39586125EF8F}"/>
              </a:ext>
            </a:extLst>
          </p:cNvPr>
          <p:cNvSpPr/>
          <p:nvPr/>
        </p:nvSpPr>
        <p:spPr>
          <a:xfrm>
            <a:off x="1849242" y="2969267"/>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8" name="TextBox 7">
            <a:extLst>
              <a:ext uri="{FF2B5EF4-FFF2-40B4-BE49-F238E27FC236}">
                <a16:creationId xmlns:a16="http://schemas.microsoft.com/office/drawing/2014/main" id="{C7C8FCA0-470D-77A8-0C13-9F74B5F23BED}"/>
              </a:ext>
            </a:extLst>
          </p:cNvPr>
          <p:cNvSpPr txBox="1"/>
          <p:nvPr/>
        </p:nvSpPr>
        <p:spPr>
          <a:xfrm>
            <a:off x="3001662" y="3731542"/>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9" name="TextBox 8">
            <a:extLst>
              <a:ext uri="{FF2B5EF4-FFF2-40B4-BE49-F238E27FC236}">
                <a16:creationId xmlns:a16="http://schemas.microsoft.com/office/drawing/2014/main" id="{9D09208A-E132-74B8-8870-D44DCB88B4F2}"/>
              </a:ext>
            </a:extLst>
          </p:cNvPr>
          <p:cNvSpPr txBox="1"/>
          <p:nvPr/>
        </p:nvSpPr>
        <p:spPr>
          <a:xfrm>
            <a:off x="2598864" y="4328460"/>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10" name="TextBox 9">
            <a:extLst>
              <a:ext uri="{FF2B5EF4-FFF2-40B4-BE49-F238E27FC236}">
                <a16:creationId xmlns:a16="http://schemas.microsoft.com/office/drawing/2014/main" id="{304B51A6-1143-3B37-7A0A-455A32B38684}"/>
              </a:ext>
            </a:extLst>
          </p:cNvPr>
          <p:cNvSpPr txBox="1"/>
          <p:nvPr/>
        </p:nvSpPr>
        <p:spPr>
          <a:xfrm>
            <a:off x="2137451" y="4216473"/>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11" name="TextBox 10">
            <a:extLst>
              <a:ext uri="{FF2B5EF4-FFF2-40B4-BE49-F238E27FC236}">
                <a16:creationId xmlns:a16="http://schemas.microsoft.com/office/drawing/2014/main" id="{4FABA0CB-5BF2-3CAD-E1F5-69D607BEDACB}"/>
              </a:ext>
            </a:extLst>
          </p:cNvPr>
          <p:cNvSpPr txBox="1"/>
          <p:nvPr/>
        </p:nvSpPr>
        <p:spPr>
          <a:xfrm>
            <a:off x="1773177" y="3860600"/>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12" name="TextBox 11">
            <a:extLst>
              <a:ext uri="{FF2B5EF4-FFF2-40B4-BE49-F238E27FC236}">
                <a16:creationId xmlns:a16="http://schemas.microsoft.com/office/drawing/2014/main" id="{8583AA10-D78A-4510-0D8B-3D707977BD76}"/>
              </a:ext>
            </a:extLst>
          </p:cNvPr>
          <p:cNvSpPr txBox="1"/>
          <p:nvPr/>
        </p:nvSpPr>
        <p:spPr>
          <a:xfrm>
            <a:off x="1706626" y="3429000"/>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13" name="TextBox 12">
            <a:extLst>
              <a:ext uri="{FF2B5EF4-FFF2-40B4-BE49-F238E27FC236}">
                <a16:creationId xmlns:a16="http://schemas.microsoft.com/office/drawing/2014/main" id="{C161949A-D000-3F43-88C5-28222CCC21D3}"/>
              </a:ext>
            </a:extLst>
          </p:cNvPr>
          <p:cNvSpPr txBox="1"/>
          <p:nvPr/>
        </p:nvSpPr>
        <p:spPr>
          <a:xfrm>
            <a:off x="1936052" y="3036121"/>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14" name="TextBox 13">
            <a:extLst>
              <a:ext uri="{FF2B5EF4-FFF2-40B4-BE49-F238E27FC236}">
                <a16:creationId xmlns:a16="http://schemas.microsoft.com/office/drawing/2014/main" id="{7042D927-7435-B495-17C5-D06AEB01A32F}"/>
              </a:ext>
            </a:extLst>
          </p:cNvPr>
          <p:cNvSpPr txBox="1"/>
          <p:nvPr/>
        </p:nvSpPr>
        <p:spPr>
          <a:xfrm>
            <a:off x="2390512" y="2769212"/>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15" name="Oval 14">
            <a:extLst>
              <a:ext uri="{FF2B5EF4-FFF2-40B4-BE49-F238E27FC236}">
                <a16:creationId xmlns:a16="http://schemas.microsoft.com/office/drawing/2014/main" id="{102CE5F6-6A36-1ABA-6C09-240E2BFC0FC1}"/>
              </a:ext>
            </a:extLst>
          </p:cNvPr>
          <p:cNvSpPr/>
          <p:nvPr/>
        </p:nvSpPr>
        <p:spPr>
          <a:xfrm>
            <a:off x="3537257" y="2906842"/>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6" name="Oval 15">
            <a:extLst>
              <a:ext uri="{FF2B5EF4-FFF2-40B4-BE49-F238E27FC236}">
                <a16:creationId xmlns:a16="http://schemas.microsoft.com/office/drawing/2014/main" id="{94CEFB1E-E7ED-46D9-C8DF-63A302A9110E}"/>
              </a:ext>
            </a:extLst>
          </p:cNvPr>
          <p:cNvSpPr/>
          <p:nvPr/>
        </p:nvSpPr>
        <p:spPr>
          <a:xfrm>
            <a:off x="4429887" y="3581755"/>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7" name="Oval 16">
            <a:extLst>
              <a:ext uri="{FF2B5EF4-FFF2-40B4-BE49-F238E27FC236}">
                <a16:creationId xmlns:a16="http://schemas.microsoft.com/office/drawing/2014/main" id="{C04ABCF9-8154-6DCE-9B0D-6ADF85B1EE28}"/>
              </a:ext>
            </a:extLst>
          </p:cNvPr>
          <p:cNvSpPr/>
          <p:nvPr/>
        </p:nvSpPr>
        <p:spPr>
          <a:xfrm>
            <a:off x="4125096" y="3081016"/>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8" name="Oval 17">
            <a:extLst>
              <a:ext uri="{FF2B5EF4-FFF2-40B4-BE49-F238E27FC236}">
                <a16:creationId xmlns:a16="http://schemas.microsoft.com/office/drawing/2014/main" id="{AE908E4A-839C-F3F2-81A9-09E912487443}"/>
              </a:ext>
            </a:extLst>
          </p:cNvPr>
          <p:cNvSpPr/>
          <p:nvPr/>
        </p:nvSpPr>
        <p:spPr>
          <a:xfrm>
            <a:off x="4321034" y="4082494"/>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9" name="Oval 18">
            <a:extLst>
              <a:ext uri="{FF2B5EF4-FFF2-40B4-BE49-F238E27FC236}">
                <a16:creationId xmlns:a16="http://schemas.microsoft.com/office/drawing/2014/main" id="{F3FE0BA3-8E87-55A0-8F0E-1EF1468CB820}"/>
              </a:ext>
            </a:extLst>
          </p:cNvPr>
          <p:cNvSpPr/>
          <p:nvPr/>
        </p:nvSpPr>
        <p:spPr>
          <a:xfrm>
            <a:off x="3885609" y="4387291"/>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0" name="Oval 19">
            <a:extLst>
              <a:ext uri="{FF2B5EF4-FFF2-40B4-BE49-F238E27FC236}">
                <a16:creationId xmlns:a16="http://schemas.microsoft.com/office/drawing/2014/main" id="{816C9A26-E159-E950-BB49-0A96CD9CFED2}"/>
              </a:ext>
            </a:extLst>
          </p:cNvPr>
          <p:cNvSpPr/>
          <p:nvPr/>
        </p:nvSpPr>
        <p:spPr>
          <a:xfrm>
            <a:off x="3384867" y="4387294"/>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pic>
        <p:nvPicPr>
          <p:cNvPr id="21" name="Picture 20" descr="Icon&#10;&#10;Description automatically generated">
            <a:extLst>
              <a:ext uri="{FF2B5EF4-FFF2-40B4-BE49-F238E27FC236}">
                <a16:creationId xmlns:a16="http://schemas.microsoft.com/office/drawing/2014/main" id="{0B4F23D4-D4D2-7DC6-5572-C7D59EED6D87}"/>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2409581" y="632699"/>
            <a:ext cx="12882456" cy="6185162"/>
          </a:xfrm>
          <a:prstGeom prst="rect">
            <a:avLst/>
          </a:prstGeom>
        </p:spPr>
      </p:pic>
      <p:sp>
        <p:nvSpPr>
          <p:cNvPr id="22" name="TextBox 21">
            <a:extLst>
              <a:ext uri="{FF2B5EF4-FFF2-40B4-BE49-F238E27FC236}">
                <a16:creationId xmlns:a16="http://schemas.microsoft.com/office/drawing/2014/main" id="{D9581F65-FFF5-A8A0-C8EC-74D9B5B2E1F3}"/>
              </a:ext>
            </a:extLst>
          </p:cNvPr>
          <p:cNvSpPr txBox="1"/>
          <p:nvPr/>
        </p:nvSpPr>
        <p:spPr>
          <a:xfrm>
            <a:off x="6821333" y="1791185"/>
            <a:ext cx="4931558" cy="954107"/>
          </a:xfrm>
          <a:prstGeom prst="rect">
            <a:avLst/>
          </a:prstGeom>
          <a:noFill/>
          <a:ln>
            <a:noFill/>
          </a:ln>
        </p:spPr>
        <p:txBody>
          <a:bodyPr wrap="square" rtlCol="0">
            <a:spAutoFit/>
          </a:bodyPr>
          <a:lstStyle/>
          <a:p>
            <a:r>
              <a:rPr lang="en-US" sz="2800">
                <a:latin typeface="Century Gothic" panose="020B0502020202020204" pitchFamily="34" charset="0"/>
              </a:rPr>
              <a:t>The bonding in an O</a:t>
            </a:r>
            <a:r>
              <a:rPr lang="en-US" sz="2800" baseline="-25000">
                <a:latin typeface="Century Gothic" panose="020B0502020202020204" pitchFamily="34" charset="0"/>
              </a:rPr>
              <a:t>2</a:t>
            </a:r>
            <a:r>
              <a:rPr lang="en-US" sz="2800">
                <a:latin typeface="Century Gothic" panose="020B0502020202020204" pitchFamily="34" charset="0"/>
              </a:rPr>
              <a:t> molecule looks like this:</a:t>
            </a:r>
          </a:p>
        </p:txBody>
      </p:sp>
      <p:sp>
        <p:nvSpPr>
          <p:cNvPr id="23" name="Oval 22">
            <a:extLst>
              <a:ext uri="{FF2B5EF4-FFF2-40B4-BE49-F238E27FC236}">
                <a16:creationId xmlns:a16="http://schemas.microsoft.com/office/drawing/2014/main" id="{BFA588CB-274F-DAAD-0DA6-15552F86E1AA}"/>
              </a:ext>
            </a:extLst>
          </p:cNvPr>
          <p:cNvSpPr/>
          <p:nvPr/>
        </p:nvSpPr>
        <p:spPr>
          <a:xfrm>
            <a:off x="8452189" y="2969267"/>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4" name="Oval 23">
            <a:extLst>
              <a:ext uri="{FF2B5EF4-FFF2-40B4-BE49-F238E27FC236}">
                <a16:creationId xmlns:a16="http://schemas.microsoft.com/office/drawing/2014/main" id="{D7BBAB52-3822-A61C-B136-A9AE5FB64B74}"/>
              </a:ext>
            </a:extLst>
          </p:cNvPr>
          <p:cNvSpPr/>
          <p:nvPr/>
        </p:nvSpPr>
        <p:spPr>
          <a:xfrm>
            <a:off x="8638477" y="3516439"/>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5" name="Oval 24">
            <a:extLst>
              <a:ext uri="{FF2B5EF4-FFF2-40B4-BE49-F238E27FC236}">
                <a16:creationId xmlns:a16="http://schemas.microsoft.com/office/drawing/2014/main" id="{88C0D461-7898-E459-2324-03A1EA87B379}"/>
              </a:ext>
            </a:extLst>
          </p:cNvPr>
          <p:cNvSpPr/>
          <p:nvPr/>
        </p:nvSpPr>
        <p:spPr>
          <a:xfrm>
            <a:off x="7472973" y="2969267"/>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6" name="TextBox 25">
            <a:extLst>
              <a:ext uri="{FF2B5EF4-FFF2-40B4-BE49-F238E27FC236}">
                <a16:creationId xmlns:a16="http://schemas.microsoft.com/office/drawing/2014/main" id="{EDF2C6C9-8291-2BF5-65A6-17D0AAECC164}"/>
              </a:ext>
            </a:extLst>
          </p:cNvPr>
          <p:cNvSpPr txBox="1"/>
          <p:nvPr/>
        </p:nvSpPr>
        <p:spPr>
          <a:xfrm>
            <a:off x="8756019" y="3426748"/>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27" name="TextBox 26">
            <a:extLst>
              <a:ext uri="{FF2B5EF4-FFF2-40B4-BE49-F238E27FC236}">
                <a16:creationId xmlns:a16="http://schemas.microsoft.com/office/drawing/2014/main" id="{5783ED04-54C5-0069-CBBB-A06E5857A797}"/>
              </a:ext>
            </a:extLst>
          </p:cNvPr>
          <p:cNvSpPr txBox="1"/>
          <p:nvPr/>
        </p:nvSpPr>
        <p:spPr>
          <a:xfrm>
            <a:off x="8222595" y="4328460"/>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29" name="TextBox 28">
            <a:extLst>
              <a:ext uri="{FF2B5EF4-FFF2-40B4-BE49-F238E27FC236}">
                <a16:creationId xmlns:a16="http://schemas.microsoft.com/office/drawing/2014/main" id="{5C2CB2C9-9058-7384-7D30-CC407F65D0B5}"/>
              </a:ext>
            </a:extLst>
          </p:cNvPr>
          <p:cNvSpPr txBox="1"/>
          <p:nvPr/>
        </p:nvSpPr>
        <p:spPr>
          <a:xfrm>
            <a:off x="7396908" y="3860600"/>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30" name="TextBox 29">
            <a:extLst>
              <a:ext uri="{FF2B5EF4-FFF2-40B4-BE49-F238E27FC236}">
                <a16:creationId xmlns:a16="http://schemas.microsoft.com/office/drawing/2014/main" id="{C2ECF510-BD2E-4BF1-0A2B-DB8AB723B1DB}"/>
              </a:ext>
            </a:extLst>
          </p:cNvPr>
          <p:cNvSpPr txBox="1"/>
          <p:nvPr/>
        </p:nvSpPr>
        <p:spPr>
          <a:xfrm>
            <a:off x="7439212" y="3102435"/>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32" name="TextBox 31">
            <a:extLst>
              <a:ext uri="{FF2B5EF4-FFF2-40B4-BE49-F238E27FC236}">
                <a16:creationId xmlns:a16="http://schemas.microsoft.com/office/drawing/2014/main" id="{742E1EAE-C84B-63A8-6A12-75F8A6B1652A}"/>
              </a:ext>
            </a:extLst>
          </p:cNvPr>
          <p:cNvSpPr txBox="1"/>
          <p:nvPr/>
        </p:nvSpPr>
        <p:spPr>
          <a:xfrm>
            <a:off x="8014243" y="2769212"/>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33" name="Oval 32">
            <a:extLst>
              <a:ext uri="{FF2B5EF4-FFF2-40B4-BE49-F238E27FC236}">
                <a16:creationId xmlns:a16="http://schemas.microsoft.com/office/drawing/2014/main" id="{B07FA815-91F0-16D9-6532-810EF43F25ED}"/>
              </a:ext>
            </a:extLst>
          </p:cNvPr>
          <p:cNvSpPr/>
          <p:nvPr/>
        </p:nvSpPr>
        <p:spPr>
          <a:xfrm>
            <a:off x="9160988" y="2906842"/>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5" name="Oval 34">
            <a:extLst>
              <a:ext uri="{FF2B5EF4-FFF2-40B4-BE49-F238E27FC236}">
                <a16:creationId xmlns:a16="http://schemas.microsoft.com/office/drawing/2014/main" id="{03B4112E-693D-DC27-D451-9CEB62DF9410}"/>
              </a:ext>
            </a:extLst>
          </p:cNvPr>
          <p:cNvSpPr/>
          <p:nvPr/>
        </p:nvSpPr>
        <p:spPr>
          <a:xfrm>
            <a:off x="9944767" y="323341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6" name="Oval 35">
            <a:extLst>
              <a:ext uri="{FF2B5EF4-FFF2-40B4-BE49-F238E27FC236}">
                <a16:creationId xmlns:a16="http://schemas.microsoft.com/office/drawing/2014/main" id="{F14A935E-A5B4-787A-3F1C-E7555F1F7D81}"/>
              </a:ext>
            </a:extLst>
          </p:cNvPr>
          <p:cNvSpPr/>
          <p:nvPr/>
        </p:nvSpPr>
        <p:spPr>
          <a:xfrm>
            <a:off x="9944765" y="4082494"/>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8" name="Oval 37">
            <a:extLst>
              <a:ext uri="{FF2B5EF4-FFF2-40B4-BE49-F238E27FC236}">
                <a16:creationId xmlns:a16="http://schemas.microsoft.com/office/drawing/2014/main" id="{8A141279-6C87-0CF0-3338-87242D186508}"/>
              </a:ext>
            </a:extLst>
          </p:cNvPr>
          <p:cNvSpPr/>
          <p:nvPr/>
        </p:nvSpPr>
        <p:spPr>
          <a:xfrm>
            <a:off x="9008598" y="4387294"/>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9" name="Oval 38">
            <a:extLst>
              <a:ext uri="{FF2B5EF4-FFF2-40B4-BE49-F238E27FC236}">
                <a16:creationId xmlns:a16="http://schemas.microsoft.com/office/drawing/2014/main" id="{50B2CC91-CC9B-C063-D90B-C5F413148A9A}"/>
              </a:ext>
            </a:extLst>
          </p:cNvPr>
          <p:cNvSpPr/>
          <p:nvPr/>
        </p:nvSpPr>
        <p:spPr>
          <a:xfrm>
            <a:off x="8638480" y="3821236"/>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40" name="TextBox 39">
            <a:extLst>
              <a:ext uri="{FF2B5EF4-FFF2-40B4-BE49-F238E27FC236}">
                <a16:creationId xmlns:a16="http://schemas.microsoft.com/office/drawing/2014/main" id="{640D98A8-5F30-2599-6A8F-B990F32028CA}"/>
              </a:ext>
            </a:extLst>
          </p:cNvPr>
          <p:cNvSpPr txBox="1"/>
          <p:nvPr/>
        </p:nvSpPr>
        <p:spPr>
          <a:xfrm>
            <a:off x="8756022" y="3731545"/>
            <a:ext cx="402798" cy="400110"/>
          </a:xfrm>
          <a:prstGeom prst="rect">
            <a:avLst/>
          </a:prstGeom>
          <a:noFill/>
        </p:spPr>
        <p:txBody>
          <a:bodyPr wrap="square" rtlCol="0">
            <a:spAutoFit/>
          </a:bodyPr>
          <a:lstStyle/>
          <a:p>
            <a:r>
              <a:rPr lang="en-GB" sz="2000" b="1">
                <a:solidFill>
                  <a:srgbClr val="7030A0"/>
                </a:solidFill>
                <a:latin typeface="Century Gothic" panose="020B0502020202020204" pitchFamily="34" charset="0"/>
              </a:rPr>
              <a:t>×</a:t>
            </a:r>
          </a:p>
        </p:txBody>
      </p:sp>
      <p:sp>
        <p:nvSpPr>
          <p:cNvPr id="41" name="TextBox 40">
            <a:extLst>
              <a:ext uri="{FF2B5EF4-FFF2-40B4-BE49-F238E27FC236}">
                <a16:creationId xmlns:a16="http://schemas.microsoft.com/office/drawing/2014/main" id="{BE003B87-48BE-8231-6141-433CA92F56AB}"/>
              </a:ext>
            </a:extLst>
          </p:cNvPr>
          <p:cNvSpPr txBox="1"/>
          <p:nvPr/>
        </p:nvSpPr>
        <p:spPr>
          <a:xfrm>
            <a:off x="2667006" y="5764179"/>
            <a:ext cx="1218603" cy="830997"/>
          </a:xfrm>
          <a:prstGeom prst="rect">
            <a:avLst/>
          </a:prstGeom>
          <a:noFill/>
        </p:spPr>
        <p:txBody>
          <a:bodyPr wrap="none" rtlCol="0">
            <a:spAutoFit/>
          </a:bodyPr>
          <a:lstStyle/>
          <a:p>
            <a:r>
              <a:rPr lang="en-GB" sz="3600" b="1">
                <a:latin typeface="Century Gothic" panose="020B0502020202020204" pitchFamily="34" charset="0"/>
              </a:rPr>
              <a:t>O</a:t>
            </a:r>
            <a:r>
              <a:rPr lang="en-GB" sz="4800" b="1">
                <a:latin typeface="Century Gothic" panose="020B0502020202020204" pitchFamily="34" charset="0"/>
              </a:rPr>
              <a:t>-</a:t>
            </a:r>
            <a:r>
              <a:rPr lang="en-GB" sz="3600" b="1">
                <a:latin typeface="Century Gothic" panose="020B0502020202020204" pitchFamily="34" charset="0"/>
              </a:rPr>
              <a:t>O</a:t>
            </a:r>
          </a:p>
        </p:txBody>
      </p:sp>
      <p:sp>
        <p:nvSpPr>
          <p:cNvPr id="42" name="TextBox 41">
            <a:extLst>
              <a:ext uri="{FF2B5EF4-FFF2-40B4-BE49-F238E27FC236}">
                <a16:creationId xmlns:a16="http://schemas.microsoft.com/office/drawing/2014/main" id="{A0663E21-27F8-4589-A190-3A9A191E2261}"/>
              </a:ext>
            </a:extLst>
          </p:cNvPr>
          <p:cNvSpPr txBox="1"/>
          <p:nvPr/>
        </p:nvSpPr>
        <p:spPr>
          <a:xfrm>
            <a:off x="8196826" y="5948845"/>
            <a:ext cx="1237839" cy="646331"/>
          </a:xfrm>
          <a:prstGeom prst="rect">
            <a:avLst/>
          </a:prstGeom>
          <a:noFill/>
        </p:spPr>
        <p:txBody>
          <a:bodyPr wrap="none" rtlCol="0">
            <a:spAutoFit/>
          </a:bodyPr>
          <a:lstStyle/>
          <a:p>
            <a:r>
              <a:rPr lang="en-GB" sz="3600" b="1">
                <a:latin typeface="Century Gothic" panose="020B0502020202020204" pitchFamily="34" charset="0"/>
              </a:rPr>
              <a:t>O=O</a:t>
            </a:r>
          </a:p>
        </p:txBody>
      </p:sp>
    </p:spTree>
    <p:extLst>
      <p:ext uri="{BB962C8B-B14F-4D97-AF65-F5344CB8AC3E}">
        <p14:creationId xmlns:p14="http://schemas.microsoft.com/office/powerpoint/2010/main" val="648844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2980914"/>
            <a:ext cx="5644236"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l="27780" r="25910"/>
          <a:stretch/>
        </p:blipFill>
        <p:spPr>
          <a:xfrm rot="5400000">
            <a:off x="7469914" y="-159681"/>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40730" y="1443137"/>
            <a:ext cx="3977932" cy="1384995"/>
          </a:xfrm>
          <a:prstGeom prst="rect">
            <a:avLst/>
          </a:prstGeom>
          <a:noFill/>
          <a:ln>
            <a:noFill/>
          </a:ln>
        </p:spPr>
        <p:txBody>
          <a:bodyPr wrap="square" rtlCol="0">
            <a:spAutoFit/>
          </a:bodyPr>
          <a:lstStyle/>
          <a:p>
            <a:pPr algn="ctr"/>
            <a:r>
              <a:rPr lang="en-US" sz="2800">
                <a:latin typeface="Century Gothic" panose="020B0502020202020204" pitchFamily="34" charset="0"/>
              </a:rPr>
              <a:t>Covalent molecules contain metal and non-metal atoms</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238731" y="4175053"/>
            <a:ext cx="3194613" cy="1384995"/>
          </a:xfrm>
          <a:prstGeom prst="rect">
            <a:avLst/>
          </a:prstGeom>
          <a:noFill/>
          <a:ln>
            <a:noFill/>
          </a:ln>
        </p:spPr>
        <p:txBody>
          <a:bodyPr wrap="square" rtlCol="0">
            <a:spAutoFit/>
          </a:bodyPr>
          <a:lstStyle/>
          <a:p>
            <a:pPr algn="ctr"/>
            <a:r>
              <a:rPr lang="en-US" sz="2800">
                <a:latin typeface="Century Gothic" panose="020B0502020202020204" pitchFamily="34" charset="0"/>
              </a:rPr>
              <a:t>A covalent bond involves sharing of electrons</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492439" y="4041638"/>
            <a:ext cx="2716380" cy="1815882"/>
          </a:xfrm>
          <a:prstGeom prst="rect">
            <a:avLst/>
          </a:prstGeom>
          <a:noFill/>
          <a:ln>
            <a:noFill/>
          </a:ln>
        </p:spPr>
        <p:txBody>
          <a:bodyPr wrap="square" rtlCol="0">
            <a:spAutoFit/>
          </a:bodyPr>
          <a:lstStyle/>
          <a:p>
            <a:pPr algn="ctr"/>
            <a:r>
              <a:rPr lang="en-US" sz="2800">
                <a:latin typeface="Century Gothic" panose="020B0502020202020204" pitchFamily="34" charset="0"/>
              </a:rPr>
              <a:t>A covalent bond involves the formation of ions</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360451" y="1186544"/>
            <a:ext cx="3194613" cy="1815882"/>
          </a:xfrm>
          <a:prstGeom prst="rect">
            <a:avLst/>
          </a:prstGeom>
          <a:noFill/>
          <a:ln>
            <a:noFill/>
          </a:ln>
        </p:spPr>
        <p:txBody>
          <a:bodyPr wrap="square" rtlCol="0">
            <a:spAutoFit/>
          </a:bodyPr>
          <a:lstStyle/>
          <a:p>
            <a:pPr algn="ctr"/>
            <a:r>
              <a:rPr lang="en-US" sz="2800">
                <a:latin typeface="Century Gothic" panose="020B0502020202020204" pitchFamily="34" charset="0"/>
              </a:rPr>
              <a:t>Covalent molecules contain non-metal atoms</a:t>
            </a:r>
          </a:p>
        </p:txBody>
      </p:sp>
    </p:spTree>
    <p:extLst>
      <p:ext uri="{BB962C8B-B14F-4D97-AF65-F5344CB8AC3E}">
        <p14:creationId xmlns:p14="http://schemas.microsoft.com/office/powerpoint/2010/main" val="1704903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215926" y="857926"/>
            <a:ext cx="11442674" cy="5632311"/>
          </a:xfrm>
          <a:prstGeom prst="rect">
            <a:avLst/>
          </a:prstGeom>
          <a:noFill/>
        </p:spPr>
        <p:txBody>
          <a:bodyPr wrap="square">
            <a:spAutoFit/>
          </a:bodyPr>
          <a:lstStyle/>
          <a:p>
            <a:pPr marL="457200" indent="-457200">
              <a:buAutoNum type="arabicPeriod"/>
            </a:pPr>
            <a:r>
              <a:rPr lang="en-GB" sz="2400">
                <a:latin typeface="Century Gothic" panose="020B0502020202020204" pitchFamily="34" charset="0"/>
              </a:rPr>
              <a:t>What type of elements are bonded during covalent bonding?</a:t>
            </a:r>
          </a:p>
          <a:p>
            <a:pPr marL="457200" indent="-457200">
              <a:buAutoNum type="arabicPeriod"/>
            </a:pPr>
            <a:r>
              <a:rPr lang="en-GB" sz="2400">
                <a:latin typeface="Century Gothic" panose="020B0502020202020204" pitchFamily="34" charset="0"/>
              </a:rPr>
              <a:t>What happens during covalent bonding?</a:t>
            </a:r>
          </a:p>
          <a:p>
            <a:pPr marL="457200" indent="-457200">
              <a:buAutoNum type="arabicPeriod"/>
            </a:pPr>
            <a:r>
              <a:rPr lang="en-GB" sz="2400">
                <a:latin typeface="Century Gothic" panose="020B0502020202020204" pitchFamily="34" charset="0"/>
              </a:rPr>
              <a:t>How is a single covalent bond represented? </a:t>
            </a:r>
          </a:p>
          <a:p>
            <a:pPr marL="457200" indent="-457200">
              <a:buAutoNum type="arabicPeriod"/>
            </a:pPr>
            <a:r>
              <a:rPr lang="en-GB" sz="2400">
                <a:latin typeface="Century Gothic" panose="020B0502020202020204" pitchFamily="34" charset="0"/>
              </a:rPr>
              <a:t>How is a double covalent bond represented?</a:t>
            </a:r>
          </a:p>
          <a:p>
            <a:pPr marL="457200" indent="-457200">
              <a:buAutoNum type="arabicPeriod"/>
            </a:pPr>
            <a:r>
              <a:rPr lang="en-GB" sz="2400">
                <a:latin typeface="Century Gothic" panose="020B0502020202020204" pitchFamily="34" charset="0"/>
              </a:rPr>
              <a:t>What is a double covalent bond?</a:t>
            </a:r>
          </a:p>
          <a:p>
            <a:pPr marL="457200" indent="-457200">
              <a:buAutoNum type="arabicPeriod"/>
            </a:pPr>
            <a:r>
              <a:rPr lang="en-GB" sz="2400">
                <a:latin typeface="Century Gothic" panose="020B0502020202020204" pitchFamily="34" charset="0"/>
              </a:rPr>
              <a:t>What is the formula for methane?</a:t>
            </a:r>
          </a:p>
          <a:p>
            <a:pPr marL="457200" indent="-457200">
              <a:buAutoNum type="arabicPeriod"/>
            </a:pPr>
            <a:r>
              <a:rPr lang="en-GB" sz="2400">
                <a:latin typeface="Century Gothic" panose="020B0502020202020204" pitchFamily="34" charset="0"/>
              </a:rPr>
              <a:t>State one example of a simple covalent substance.</a:t>
            </a:r>
          </a:p>
          <a:p>
            <a:pPr marL="457200" indent="-457200">
              <a:buAutoNum type="arabicPeriod"/>
            </a:pPr>
            <a:r>
              <a:rPr lang="en-GB" sz="2400">
                <a:latin typeface="Century Gothic" panose="020B0502020202020204" pitchFamily="34" charset="0"/>
              </a:rPr>
              <a:t>What state of matter are simple covalent substances at room temperature?</a:t>
            </a:r>
          </a:p>
          <a:p>
            <a:pPr marL="457200" indent="-457200">
              <a:buAutoNum type="arabicPeriod"/>
            </a:pPr>
            <a:r>
              <a:rPr lang="en-GB" sz="2400">
                <a:latin typeface="Century Gothic" panose="020B0502020202020204" pitchFamily="34" charset="0"/>
              </a:rPr>
              <a:t>Are covalent bonds weak or strong?</a:t>
            </a:r>
          </a:p>
          <a:p>
            <a:pPr marL="457200" indent="-457200">
              <a:buAutoNum type="arabicPeriod"/>
            </a:pPr>
            <a:r>
              <a:rPr lang="en-GB" sz="2400">
                <a:latin typeface="Century Gothic" panose="020B0502020202020204" pitchFamily="34" charset="0"/>
              </a:rPr>
              <a:t>Name the forces that act between molecules in a simple covalent substance.</a:t>
            </a:r>
          </a:p>
          <a:p>
            <a:pPr marL="457200" indent="-457200">
              <a:buAutoNum type="arabicPeriod"/>
            </a:pPr>
            <a:r>
              <a:rPr lang="en-GB" sz="2400">
                <a:latin typeface="Century Gothic" panose="020B0502020202020204" pitchFamily="34" charset="0"/>
              </a:rPr>
              <a:t>Explain the electrical conductivity of water.</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333404" y="709826"/>
            <a:ext cx="11311342" cy="6032421"/>
          </a:xfrm>
          <a:prstGeom prst="rect">
            <a:avLst/>
          </a:prstGeom>
          <a:noFill/>
        </p:spPr>
        <p:txBody>
          <a:bodyPr wrap="square">
            <a:spAutoFit/>
          </a:bodyPr>
          <a:lstStyle/>
          <a:p>
            <a:pPr marL="457200" indent="-457200">
              <a:buAutoNum type="arabicPeriod"/>
            </a:pPr>
            <a:r>
              <a:rPr lang="en-GB" sz="2400" b="1">
                <a:solidFill>
                  <a:schemeClr val="accent1"/>
                </a:solidFill>
                <a:latin typeface="Century Gothic" panose="020B0502020202020204" pitchFamily="34" charset="0"/>
              </a:rPr>
              <a:t>Non-metals</a:t>
            </a:r>
          </a:p>
          <a:p>
            <a:pPr marL="457200" indent="-457200">
              <a:buAutoNum type="arabicPeriod"/>
            </a:pPr>
            <a:r>
              <a:rPr lang="en-GB" sz="2400" b="1">
                <a:solidFill>
                  <a:schemeClr val="accent1"/>
                </a:solidFill>
                <a:latin typeface="Century Gothic" panose="020B0502020202020204" pitchFamily="34" charset="0"/>
              </a:rPr>
              <a:t>During covalent bonding, non-metals share pairs of electrons.</a:t>
            </a:r>
          </a:p>
          <a:p>
            <a:pPr marL="457200" indent="-457200">
              <a:buAutoNum type="arabicPeriod"/>
            </a:pPr>
            <a:r>
              <a:rPr lang="en-GB" sz="2400" b="1">
                <a:solidFill>
                  <a:schemeClr val="accent1"/>
                </a:solidFill>
                <a:latin typeface="Century Gothic" panose="020B0502020202020204" pitchFamily="34" charset="0"/>
              </a:rPr>
              <a:t>A single covalent bond is represented by a single line, e.g. H-H</a:t>
            </a:r>
          </a:p>
          <a:p>
            <a:pPr marL="457200" indent="-457200">
              <a:buAutoNum type="arabicPeriod"/>
            </a:pPr>
            <a:r>
              <a:rPr lang="en-GB" sz="2400" b="1">
                <a:solidFill>
                  <a:schemeClr val="accent1"/>
                </a:solidFill>
                <a:latin typeface="Century Gothic" panose="020B0502020202020204" pitchFamily="34" charset="0"/>
              </a:rPr>
              <a:t>A double covalent bond is represented by a double line, e.g. O=O</a:t>
            </a:r>
          </a:p>
          <a:p>
            <a:pPr marL="457200" indent="-457200">
              <a:buAutoNum type="arabicPeriod"/>
            </a:pPr>
            <a:r>
              <a:rPr lang="en-GB" sz="2400" b="1">
                <a:solidFill>
                  <a:schemeClr val="accent1"/>
                </a:solidFill>
                <a:latin typeface="Century Gothic" panose="020B0502020202020204" pitchFamily="34" charset="0"/>
              </a:rPr>
              <a:t>A double covalent bond is 2 shared pairs of electrons</a:t>
            </a:r>
          </a:p>
          <a:p>
            <a:pPr marL="457200" indent="-457200">
              <a:buAutoNum type="arabicPeriod"/>
            </a:pPr>
            <a:r>
              <a:rPr lang="en-GB" sz="2400" b="1">
                <a:solidFill>
                  <a:schemeClr val="accent1"/>
                </a:solidFill>
                <a:latin typeface="Century Gothic" panose="020B0502020202020204" pitchFamily="34" charset="0"/>
              </a:rPr>
              <a:t>The formula for methane is CH</a:t>
            </a:r>
            <a:r>
              <a:rPr lang="en-GB" sz="2400" b="1" baseline="-25000">
                <a:solidFill>
                  <a:schemeClr val="accent1"/>
                </a:solidFill>
                <a:latin typeface="Century Gothic" panose="020B0502020202020204" pitchFamily="34" charset="0"/>
              </a:rPr>
              <a:t>4</a:t>
            </a:r>
          </a:p>
          <a:p>
            <a:pPr marL="457200" indent="-457200">
              <a:buFontTx/>
              <a:buAutoNum type="arabicPeriod"/>
            </a:pPr>
            <a:r>
              <a:rPr lang="en-GB" sz="2400" b="1">
                <a:solidFill>
                  <a:schemeClr val="accent1"/>
                </a:solidFill>
                <a:latin typeface="Century Gothic" panose="020B0502020202020204" pitchFamily="34" charset="0"/>
              </a:rPr>
              <a:t>Water, oxygen, and carbon dioxide are examples of simple covalent substances</a:t>
            </a:r>
          </a:p>
          <a:p>
            <a:pPr marL="457200" indent="-457200">
              <a:buAutoNum type="arabicPeriod"/>
            </a:pPr>
            <a:r>
              <a:rPr lang="en-GB" sz="2400" b="1">
                <a:solidFill>
                  <a:schemeClr val="accent1"/>
                </a:solidFill>
                <a:latin typeface="Century Gothic" panose="020B0502020202020204" pitchFamily="34" charset="0"/>
              </a:rPr>
              <a:t>Liquid and gas</a:t>
            </a:r>
          </a:p>
          <a:p>
            <a:pPr marL="457200" indent="-457200">
              <a:buAutoNum type="arabicPeriod"/>
            </a:pPr>
            <a:r>
              <a:rPr lang="en-GB" sz="2400" b="1">
                <a:solidFill>
                  <a:schemeClr val="accent1"/>
                </a:solidFill>
                <a:latin typeface="Century Gothic" panose="020B0502020202020204" pitchFamily="34" charset="0"/>
              </a:rPr>
              <a:t>Covalent bonds are strong</a:t>
            </a:r>
          </a:p>
          <a:p>
            <a:pPr marL="457200" indent="-457200">
              <a:buAutoNum type="arabicPeriod"/>
            </a:pPr>
            <a:r>
              <a:rPr lang="en-GB" sz="2400" b="1">
                <a:solidFill>
                  <a:schemeClr val="accent1"/>
                </a:solidFill>
                <a:latin typeface="Century Gothic"/>
              </a:rPr>
              <a:t>Intermolecular</a:t>
            </a:r>
            <a:r>
              <a:rPr lang="en-GB" sz="2400" b="1">
                <a:solidFill>
                  <a:schemeClr val="accent1"/>
                </a:solidFill>
                <a:latin typeface="Century Gothic" panose="020B0502020202020204" pitchFamily="34" charset="0"/>
              </a:rPr>
              <a:t> forces</a:t>
            </a:r>
          </a:p>
          <a:p>
            <a:pPr marL="457200" indent="-457200">
              <a:buAutoNum type="arabicPeriod"/>
            </a:pPr>
            <a:r>
              <a:rPr lang="en-GB" sz="2400" b="1">
                <a:solidFill>
                  <a:schemeClr val="accent1"/>
                </a:solidFill>
                <a:latin typeface="Century Gothic" panose="020B0502020202020204" pitchFamily="34" charset="0"/>
              </a:rPr>
              <a:t>Water is a simple covalent substance. Its molecules are neutral and do not have any free electrons or ions to carry a charge. Therefore, water does not conduct electricity.</a:t>
            </a:r>
          </a:p>
          <a:p>
            <a:pPr marL="457200" indent="-457200">
              <a:buFontTx/>
              <a:buAutoNum type="arabicPeriod"/>
            </a:pPr>
            <a:endParaRPr lang="en-GB" sz="2400" b="1">
              <a:solidFill>
                <a:schemeClr val="accent1"/>
              </a:solidFill>
              <a:latin typeface="Century Gothic" panose="020B0502020202020204" pitchFamily="34" charset="0"/>
            </a:endParaRPr>
          </a:p>
          <a:p>
            <a:pPr marL="457200" indent="-457200">
              <a:buAutoNum type="arabicPeriod"/>
            </a:pPr>
            <a:endParaRPr lang="en-GB" sz="2400" b="1">
              <a:solidFill>
                <a:schemeClr val="accent1"/>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0" end="10"/>
                                            </p:txEl>
                                          </p:spTgt>
                                        </p:tgtEl>
                                        <p:attrNameLst>
                                          <p:attrName>style.visibility</p:attrName>
                                        </p:attrNameLst>
                                      </p:cBhvr>
                                      <p:to>
                                        <p:strVal val="visible"/>
                                      </p:to>
                                    </p:set>
                                    <p:animEffect transition="in" filter="fade">
                                      <p:cBhvr>
                                        <p:cTn id="57" dur="5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342173" y="203524"/>
            <a:ext cx="6053282" cy="720000"/>
          </a:xfrm>
        </p:spPr>
        <p:txBody>
          <a:bodyPr/>
          <a:lstStyle/>
          <a:p>
            <a:r>
              <a:rPr lang="en-US">
                <a:latin typeface="Century Gothic" panose="020B0502020202020204" pitchFamily="34" charset="0"/>
              </a:rPr>
              <a:t>I: Drawing covalent bonding diagrams</a:t>
            </a:r>
          </a:p>
        </p:txBody>
      </p:sp>
      <p:sp>
        <p:nvSpPr>
          <p:cNvPr id="8" name="TextBox 7">
            <a:extLst>
              <a:ext uri="{FF2B5EF4-FFF2-40B4-BE49-F238E27FC236}">
                <a16:creationId xmlns:a16="http://schemas.microsoft.com/office/drawing/2014/main" id="{1F764C78-3DE1-44A0-B656-FB67A825BB1A}"/>
              </a:ext>
            </a:extLst>
          </p:cNvPr>
          <p:cNvSpPr txBox="1"/>
          <p:nvPr/>
        </p:nvSpPr>
        <p:spPr>
          <a:xfrm>
            <a:off x="213115" y="933425"/>
            <a:ext cx="6380167" cy="1200329"/>
          </a:xfrm>
          <a:prstGeom prst="rect">
            <a:avLst/>
          </a:prstGeom>
          <a:noFill/>
        </p:spPr>
        <p:txBody>
          <a:bodyPr wrap="square">
            <a:spAutoFit/>
          </a:bodyPr>
          <a:lstStyle/>
          <a:p>
            <a:r>
              <a:rPr lang="en-US" sz="2400">
                <a:latin typeface="Century Gothic" panose="020B0502020202020204" pitchFamily="34" charset="0"/>
              </a:rPr>
              <a:t>Use dot-and-cross diagrams to show the covalent bonding in a nitrogen molecule, N</a:t>
            </a:r>
            <a:r>
              <a:rPr lang="en-US" sz="2400" baseline="-25000">
                <a:latin typeface="Century Gothic" panose="020B0502020202020204" pitchFamily="34" charset="0"/>
              </a:rPr>
              <a:t>2</a:t>
            </a:r>
            <a:endParaRPr lang="en-US" sz="2400">
              <a:latin typeface="Century Gothic" panose="020B0502020202020204" pitchFamily="34" charset="0"/>
            </a:endParaRPr>
          </a:p>
        </p:txBody>
      </p:sp>
      <p:sp>
        <p:nvSpPr>
          <p:cNvPr id="4" name="Oval 3">
            <a:extLst>
              <a:ext uri="{FF2B5EF4-FFF2-40B4-BE49-F238E27FC236}">
                <a16:creationId xmlns:a16="http://schemas.microsoft.com/office/drawing/2014/main" id="{43984ED5-FC3F-9122-E0C5-B346377CA0E6}"/>
              </a:ext>
            </a:extLst>
          </p:cNvPr>
          <p:cNvSpPr/>
          <p:nvPr/>
        </p:nvSpPr>
        <p:spPr>
          <a:xfrm>
            <a:off x="786868" y="1893672"/>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C8401322-6AFB-EAE1-14E3-E8D8E20B238A}"/>
              </a:ext>
            </a:extLst>
          </p:cNvPr>
          <p:cNvSpPr/>
          <p:nvPr/>
        </p:nvSpPr>
        <p:spPr>
          <a:xfrm>
            <a:off x="809474" y="2291098"/>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4149FC5-2C13-D59C-8FAE-6FC6F88C052A}"/>
              </a:ext>
            </a:extLst>
          </p:cNvPr>
          <p:cNvSpPr/>
          <p:nvPr/>
        </p:nvSpPr>
        <p:spPr>
          <a:xfrm>
            <a:off x="1626294" y="1853018"/>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784BF76F-284A-0D14-DA86-3F8A5F54797E}"/>
              </a:ext>
            </a:extLst>
          </p:cNvPr>
          <p:cNvSpPr/>
          <p:nvPr/>
        </p:nvSpPr>
        <p:spPr>
          <a:xfrm>
            <a:off x="2061734" y="3202838"/>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2E1518C0-0B17-1255-5575-353D7F5319A3}"/>
              </a:ext>
            </a:extLst>
          </p:cNvPr>
          <p:cNvSpPr/>
          <p:nvPr/>
        </p:nvSpPr>
        <p:spPr>
          <a:xfrm>
            <a:off x="1147329" y="3246379"/>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23AB0A5-BEA2-CFB0-8309-8925A61EDD31}"/>
              </a:ext>
            </a:extLst>
          </p:cNvPr>
          <p:cNvSpPr/>
          <p:nvPr/>
        </p:nvSpPr>
        <p:spPr>
          <a:xfrm>
            <a:off x="2366531" y="2397298"/>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0FEA247C-677A-9495-70A0-E1DA0606D466}"/>
              </a:ext>
            </a:extLst>
          </p:cNvPr>
          <p:cNvSpPr txBox="1"/>
          <p:nvPr/>
        </p:nvSpPr>
        <p:spPr>
          <a:xfrm>
            <a:off x="590445" y="3641983"/>
            <a:ext cx="1967205" cy="707886"/>
          </a:xfrm>
          <a:prstGeom prst="rect">
            <a:avLst/>
          </a:prstGeom>
          <a:noFill/>
        </p:spPr>
        <p:txBody>
          <a:bodyPr wrap="none" rtlCol="0">
            <a:spAutoFit/>
          </a:bodyPr>
          <a:lstStyle/>
          <a:p>
            <a:r>
              <a:rPr lang="en-GB" sz="2000" b="1">
                <a:latin typeface="Century Gothic" panose="020B0502020202020204" pitchFamily="34" charset="0"/>
              </a:rPr>
              <a:t>Nitrogen atom</a:t>
            </a:r>
          </a:p>
          <a:p>
            <a:r>
              <a:rPr lang="en-GB" sz="2000" b="1">
                <a:latin typeface="Century Gothic" panose="020B0502020202020204" pitchFamily="34" charset="0"/>
              </a:rPr>
              <a:t>2, 5</a:t>
            </a:r>
          </a:p>
        </p:txBody>
      </p:sp>
      <p:sp>
        <p:nvSpPr>
          <p:cNvPr id="12" name="TextBox 11">
            <a:extLst>
              <a:ext uri="{FF2B5EF4-FFF2-40B4-BE49-F238E27FC236}">
                <a16:creationId xmlns:a16="http://schemas.microsoft.com/office/drawing/2014/main" id="{B09EFC38-356F-D22C-6F80-B7C2B13B07A6}"/>
              </a:ext>
            </a:extLst>
          </p:cNvPr>
          <p:cNvSpPr txBox="1"/>
          <p:nvPr/>
        </p:nvSpPr>
        <p:spPr>
          <a:xfrm>
            <a:off x="4186564" y="6077443"/>
            <a:ext cx="2486578" cy="707886"/>
          </a:xfrm>
          <a:prstGeom prst="rect">
            <a:avLst/>
          </a:prstGeom>
          <a:noFill/>
        </p:spPr>
        <p:txBody>
          <a:bodyPr wrap="none" rtlCol="0">
            <a:spAutoFit/>
          </a:bodyPr>
          <a:lstStyle/>
          <a:p>
            <a:r>
              <a:rPr lang="en-GB" sz="2000" b="1">
                <a:latin typeface="Century Gothic" panose="020B0502020202020204" pitchFamily="34" charset="0"/>
              </a:rPr>
              <a:t>Nitrogen molecule</a:t>
            </a:r>
          </a:p>
          <a:p>
            <a:r>
              <a:rPr lang="en-GB" sz="2000" b="1">
                <a:latin typeface="Century Gothic" panose="020B0502020202020204" pitchFamily="34" charset="0"/>
              </a:rPr>
              <a:t>N</a:t>
            </a:r>
            <a:r>
              <a:rPr lang="en-GB" sz="2000" b="1" baseline="-25000">
                <a:latin typeface="Century Gothic" panose="020B0502020202020204" pitchFamily="34" charset="0"/>
              </a:rPr>
              <a:t>2</a:t>
            </a:r>
            <a:endParaRPr lang="en-GB" sz="2000" b="1">
              <a:latin typeface="Century Gothic" panose="020B0502020202020204" pitchFamily="34" charset="0"/>
            </a:endParaRPr>
          </a:p>
        </p:txBody>
      </p:sp>
      <p:sp>
        <p:nvSpPr>
          <p:cNvPr id="13" name="Oval 12">
            <a:extLst>
              <a:ext uri="{FF2B5EF4-FFF2-40B4-BE49-F238E27FC236}">
                <a16:creationId xmlns:a16="http://schemas.microsoft.com/office/drawing/2014/main" id="{4E882354-3B22-35C1-F639-901FFB408034}"/>
              </a:ext>
            </a:extLst>
          </p:cNvPr>
          <p:cNvSpPr/>
          <p:nvPr/>
        </p:nvSpPr>
        <p:spPr>
          <a:xfrm>
            <a:off x="3548139" y="1893672"/>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2ECB6D1-0756-505E-D7F5-739B7BFA414C}"/>
              </a:ext>
            </a:extLst>
          </p:cNvPr>
          <p:cNvSpPr txBox="1"/>
          <p:nvPr/>
        </p:nvSpPr>
        <p:spPr>
          <a:xfrm>
            <a:off x="3351716" y="3641983"/>
            <a:ext cx="1967205" cy="707886"/>
          </a:xfrm>
          <a:prstGeom prst="rect">
            <a:avLst/>
          </a:prstGeom>
          <a:noFill/>
        </p:spPr>
        <p:txBody>
          <a:bodyPr wrap="none" rtlCol="0">
            <a:spAutoFit/>
          </a:bodyPr>
          <a:lstStyle/>
          <a:p>
            <a:r>
              <a:rPr lang="en-GB" sz="2000" b="1">
                <a:latin typeface="Century Gothic" panose="020B0502020202020204" pitchFamily="34" charset="0"/>
              </a:rPr>
              <a:t>Nitrogen atom</a:t>
            </a:r>
          </a:p>
          <a:p>
            <a:r>
              <a:rPr lang="en-GB" sz="2000" b="1">
                <a:latin typeface="Century Gothic" panose="020B0502020202020204" pitchFamily="34" charset="0"/>
              </a:rPr>
              <a:t>2, 5</a:t>
            </a:r>
          </a:p>
        </p:txBody>
      </p:sp>
      <p:sp>
        <p:nvSpPr>
          <p:cNvPr id="15" name="Oval 14">
            <a:extLst>
              <a:ext uri="{FF2B5EF4-FFF2-40B4-BE49-F238E27FC236}">
                <a16:creationId xmlns:a16="http://schemas.microsoft.com/office/drawing/2014/main" id="{BB91C626-C597-10B2-0A30-BD7AAA2B55B6}"/>
              </a:ext>
            </a:extLst>
          </p:cNvPr>
          <p:cNvSpPr/>
          <p:nvPr/>
        </p:nvSpPr>
        <p:spPr>
          <a:xfrm>
            <a:off x="1757353" y="4651308"/>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E98C58E-88A1-BDD0-DF35-D9A9650A6078}"/>
              </a:ext>
            </a:extLst>
          </p:cNvPr>
          <p:cNvSpPr/>
          <p:nvPr/>
        </p:nvSpPr>
        <p:spPr>
          <a:xfrm>
            <a:off x="1823501" y="502696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602C6CC6-919D-D2E4-BC26-FD9873D4B529}"/>
              </a:ext>
            </a:extLst>
          </p:cNvPr>
          <p:cNvSpPr/>
          <p:nvPr/>
        </p:nvSpPr>
        <p:spPr>
          <a:xfrm>
            <a:off x="2936485" y="5689168"/>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6B859C65-48EC-9A43-B430-592D06DCE6BF}"/>
              </a:ext>
            </a:extLst>
          </p:cNvPr>
          <p:cNvSpPr/>
          <p:nvPr/>
        </p:nvSpPr>
        <p:spPr>
          <a:xfrm>
            <a:off x="1900298" y="5859890"/>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3E1B0D6C-E746-9EB0-627E-87B7B7156BFA}"/>
              </a:ext>
            </a:extLst>
          </p:cNvPr>
          <p:cNvSpPr/>
          <p:nvPr/>
        </p:nvSpPr>
        <p:spPr>
          <a:xfrm>
            <a:off x="2927538" y="5435354"/>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0EA14366-8137-8E09-B9F0-B56F93EBAE7E}"/>
              </a:ext>
            </a:extLst>
          </p:cNvPr>
          <p:cNvSpPr/>
          <p:nvPr/>
        </p:nvSpPr>
        <p:spPr>
          <a:xfrm>
            <a:off x="2739724" y="4687800"/>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7150B80-D414-8B82-343C-8596F433D663}"/>
              </a:ext>
            </a:extLst>
          </p:cNvPr>
          <p:cNvSpPr/>
          <p:nvPr/>
        </p:nvSpPr>
        <p:spPr>
          <a:xfrm>
            <a:off x="2914984" y="5177719"/>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5535A405-B9B3-3631-F962-1DC7E61830C0}"/>
              </a:ext>
            </a:extLst>
          </p:cNvPr>
          <p:cNvSpPr txBox="1"/>
          <p:nvPr/>
        </p:nvSpPr>
        <p:spPr>
          <a:xfrm>
            <a:off x="4152415" y="1693617"/>
            <a:ext cx="365806" cy="400110"/>
          </a:xfrm>
          <a:prstGeom prst="rect">
            <a:avLst/>
          </a:prstGeom>
          <a:noFill/>
        </p:spPr>
        <p:txBody>
          <a:bodyPr wrap="none" rtlCol="0">
            <a:spAutoFit/>
          </a:bodyPr>
          <a:lstStyle/>
          <a:p>
            <a:r>
              <a:rPr lang="en-GB" sz="2000" b="1">
                <a:solidFill>
                  <a:srgbClr val="7030A0"/>
                </a:solidFill>
              </a:rPr>
              <a:t>×</a:t>
            </a:r>
          </a:p>
        </p:txBody>
      </p:sp>
      <p:sp>
        <p:nvSpPr>
          <p:cNvPr id="23" name="TextBox 22">
            <a:extLst>
              <a:ext uri="{FF2B5EF4-FFF2-40B4-BE49-F238E27FC236}">
                <a16:creationId xmlns:a16="http://schemas.microsoft.com/office/drawing/2014/main" id="{0A0C186A-4378-700A-FFEF-3F90A59AEF3F}"/>
              </a:ext>
            </a:extLst>
          </p:cNvPr>
          <p:cNvSpPr txBox="1"/>
          <p:nvPr/>
        </p:nvSpPr>
        <p:spPr>
          <a:xfrm>
            <a:off x="4953115" y="2100254"/>
            <a:ext cx="365806" cy="400110"/>
          </a:xfrm>
          <a:prstGeom prst="rect">
            <a:avLst/>
          </a:prstGeom>
          <a:noFill/>
        </p:spPr>
        <p:txBody>
          <a:bodyPr wrap="none" rtlCol="0">
            <a:spAutoFit/>
          </a:bodyPr>
          <a:lstStyle/>
          <a:p>
            <a:r>
              <a:rPr lang="en-GB" sz="2000" b="1">
                <a:solidFill>
                  <a:srgbClr val="7030A0"/>
                </a:solidFill>
              </a:rPr>
              <a:t>×</a:t>
            </a:r>
          </a:p>
        </p:txBody>
      </p:sp>
      <p:sp>
        <p:nvSpPr>
          <p:cNvPr id="24" name="TextBox 23">
            <a:extLst>
              <a:ext uri="{FF2B5EF4-FFF2-40B4-BE49-F238E27FC236}">
                <a16:creationId xmlns:a16="http://schemas.microsoft.com/office/drawing/2014/main" id="{9FB44E0C-BCAE-6A50-8FD3-2010CF72C5BA}"/>
              </a:ext>
            </a:extLst>
          </p:cNvPr>
          <p:cNvSpPr txBox="1"/>
          <p:nvPr/>
        </p:nvSpPr>
        <p:spPr>
          <a:xfrm>
            <a:off x="3465677" y="2131558"/>
            <a:ext cx="365806" cy="400110"/>
          </a:xfrm>
          <a:prstGeom prst="rect">
            <a:avLst/>
          </a:prstGeom>
          <a:noFill/>
        </p:spPr>
        <p:txBody>
          <a:bodyPr wrap="none" rtlCol="0">
            <a:spAutoFit/>
          </a:bodyPr>
          <a:lstStyle/>
          <a:p>
            <a:r>
              <a:rPr lang="en-GB" sz="2000" b="1">
                <a:solidFill>
                  <a:srgbClr val="7030A0"/>
                </a:solidFill>
              </a:rPr>
              <a:t>×</a:t>
            </a:r>
          </a:p>
        </p:txBody>
      </p:sp>
      <p:sp>
        <p:nvSpPr>
          <p:cNvPr id="25" name="TextBox 24">
            <a:extLst>
              <a:ext uri="{FF2B5EF4-FFF2-40B4-BE49-F238E27FC236}">
                <a16:creationId xmlns:a16="http://schemas.microsoft.com/office/drawing/2014/main" id="{6B2C30C5-F6A7-2F95-6246-887915892E55}"/>
              </a:ext>
            </a:extLst>
          </p:cNvPr>
          <p:cNvSpPr txBox="1"/>
          <p:nvPr/>
        </p:nvSpPr>
        <p:spPr>
          <a:xfrm>
            <a:off x="3828002" y="3109579"/>
            <a:ext cx="365806" cy="400110"/>
          </a:xfrm>
          <a:prstGeom prst="rect">
            <a:avLst/>
          </a:prstGeom>
          <a:noFill/>
        </p:spPr>
        <p:txBody>
          <a:bodyPr wrap="none" rtlCol="0">
            <a:spAutoFit/>
          </a:bodyPr>
          <a:lstStyle/>
          <a:p>
            <a:r>
              <a:rPr lang="en-GB" sz="2000" b="1">
                <a:solidFill>
                  <a:srgbClr val="7030A0"/>
                </a:solidFill>
              </a:rPr>
              <a:t>×</a:t>
            </a:r>
          </a:p>
        </p:txBody>
      </p:sp>
      <p:sp>
        <p:nvSpPr>
          <p:cNvPr id="26" name="TextBox 25">
            <a:extLst>
              <a:ext uri="{FF2B5EF4-FFF2-40B4-BE49-F238E27FC236}">
                <a16:creationId xmlns:a16="http://schemas.microsoft.com/office/drawing/2014/main" id="{5A37B23C-F9FE-7CC5-61BF-CDCD05C5D534}"/>
              </a:ext>
            </a:extLst>
          </p:cNvPr>
          <p:cNvSpPr txBox="1"/>
          <p:nvPr/>
        </p:nvSpPr>
        <p:spPr>
          <a:xfrm>
            <a:off x="4870653" y="2975671"/>
            <a:ext cx="365806" cy="400110"/>
          </a:xfrm>
          <a:prstGeom prst="rect">
            <a:avLst/>
          </a:prstGeom>
          <a:noFill/>
        </p:spPr>
        <p:txBody>
          <a:bodyPr wrap="none" rtlCol="0">
            <a:spAutoFit/>
          </a:bodyPr>
          <a:lstStyle/>
          <a:p>
            <a:r>
              <a:rPr lang="en-GB" sz="2000" b="1">
                <a:solidFill>
                  <a:srgbClr val="7030A0"/>
                </a:solidFill>
              </a:rPr>
              <a:t>×</a:t>
            </a:r>
          </a:p>
        </p:txBody>
      </p:sp>
      <p:sp>
        <p:nvSpPr>
          <p:cNvPr id="27" name="TextBox 26">
            <a:extLst>
              <a:ext uri="{FF2B5EF4-FFF2-40B4-BE49-F238E27FC236}">
                <a16:creationId xmlns:a16="http://schemas.microsoft.com/office/drawing/2014/main" id="{F95E9357-B354-0F9D-C8AE-1BFB2936D03B}"/>
              </a:ext>
            </a:extLst>
          </p:cNvPr>
          <p:cNvSpPr txBox="1"/>
          <p:nvPr/>
        </p:nvSpPr>
        <p:spPr>
          <a:xfrm>
            <a:off x="3027680" y="5026963"/>
            <a:ext cx="365806" cy="400110"/>
          </a:xfrm>
          <a:prstGeom prst="rect">
            <a:avLst/>
          </a:prstGeom>
          <a:noFill/>
        </p:spPr>
        <p:txBody>
          <a:bodyPr wrap="none" rtlCol="0">
            <a:spAutoFit/>
          </a:bodyPr>
          <a:lstStyle/>
          <a:p>
            <a:r>
              <a:rPr lang="en-GB" sz="2000" b="1">
                <a:solidFill>
                  <a:srgbClr val="7030A0"/>
                </a:solidFill>
              </a:rPr>
              <a:t>×</a:t>
            </a:r>
          </a:p>
        </p:txBody>
      </p:sp>
      <p:sp>
        <p:nvSpPr>
          <p:cNvPr id="28" name="TextBox 27">
            <a:extLst>
              <a:ext uri="{FF2B5EF4-FFF2-40B4-BE49-F238E27FC236}">
                <a16:creationId xmlns:a16="http://schemas.microsoft.com/office/drawing/2014/main" id="{1500A9E4-E094-AD75-C508-321F758BF0F7}"/>
              </a:ext>
            </a:extLst>
          </p:cNvPr>
          <p:cNvSpPr txBox="1"/>
          <p:nvPr/>
        </p:nvSpPr>
        <p:spPr>
          <a:xfrm>
            <a:off x="3027769" y="5289058"/>
            <a:ext cx="365806" cy="400110"/>
          </a:xfrm>
          <a:prstGeom prst="rect">
            <a:avLst/>
          </a:prstGeom>
          <a:noFill/>
        </p:spPr>
        <p:txBody>
          <a:bodyPr wrap="none" rtlCol="0">
            <a:spAutoFit/>
          </a:bodyPr>
          <a:lstStyle/>
          <a:p>
            <a:r>
              <a:rPr lang="en-GB" sz="2000" b="1">
                <a:solidFill>
                  <a:srgbClr val="7030A0"/>
                </a:solidFill>
              </a:rPr>
              <a:t>×</a:t>
            </a:r>
          </a:p>
        </p:txBody>
      </p:sp>
      <p:sp>
        <p:nvSpPr>
          <p:cNvPr id="29" name="TextBox 28">
            <a:extLst>
              <a:ext uri="{FF2B5EF4-FFF2-40B4-BE49-F238E27FC236}">
                <a16:creationId xmlns:a16="http://schemas.microsoft.com/office/drawing/2014/main" id="{47B33788-C8AC-0C7E-6F66-A2FB4C491956}"/>
              </a:ext>
            </a:extLst>
          </p:cNvPr>
          <p:cNvSpPr txBox="1"/>
          <p:nvPr/>
        </p:nvSpPr>
        <p:spPr>
          <a:xfrm>
            <a:off x="3003008" y="5551153"/>
            <a:ext cx="365806" cy="400110"/>
          </a:xfrm>
          <a:prstGeom prst="rect">
            <a:avLst/>
          </a:prstGeom>
          <a:noFill/>
        </p:spPr>
        <p:txBody>
          <a:bodyPr wrap="none" rtlCol="0">
            <a:spAutoFit/>
          </a:bodyPr>
          <a:lstStyle/>
          <a:p>
            <a:r>
              <a:rPr lang="en-GB" sz="2000" b="1">
                <a:solidFill>
                  <a:srgbClr val="7030A0"/>
                </a:solidFill>
              </a:rPr>
              <a:t>×</a:t>
            </a:r>
          </a:p>
        </p:txBody>
      </p:sp>
      <p:sp>
        <p:nvSpPr>
          <p:cNvPr id="30" name="TextBox 29">
            <a:extLst>
              <a:ext uri="{FF2B5EF4-FFF2-40B4-BE49-F238E27FC236}">
                <a16:creationId xmlns:a16="http://schemas.microsoft.com/office/drawing/2014/main" id="{35709298-0C58-A0E3-C090-576CADFE119D}"/>
              </a:ext>
            </a:extLst>
          </p:cNvPr>
          <p:cNvSpPr txBox="1"/>
          <p:nvPr/>
        </p:nvSpPr>
        <p:spPr>
          <a:xfrm>
            <a:off x="4006467" y="4698615"/>
            <a:ext cx="365806" cy="400110"/>
          </a:xfrm>
          <a:prstGeom prst="rect">
            <a:avLst/>
          </a:prstGeom>
          <a:noFill/>
        </p:spPr>
        <p:txBody>
          <a:bodyPr wrap="none" rtlCol="0">
            <a:spAutoFit/>
          </a:bodyPr>
          <a:lstStyle/>
          <a:p>
            <a:r>
              <a:rPr lang="en-GB" sz="2000" b="1">
                <a:solidFill>
                  <a:srgbClr val="7030A0"/>
                </a:solidFill>
              </a:rPr>
              <a:t>×</a:t>
            </a:r>
          </a:p>
        </p:txBody>
      </p:sp>
      <p:sp>
        <p:nvSpPr>
          <p:cNvPr id="31" name="TextBox 30">
            <a:extLst>
              <a:ext uri="{FF2B5EF4-FFF2-40B4-BE49-F238E27FC236}">
                <a16:creationId xmlns:a16="http://schemas.microsoft.com/office/drawing/2014/main" id="{5061883D-A45F-8390-1981-0E9E2F2F6A4F}"/>
              </a:ext>
            </a:extLst>
          </p:cNvPr>
          <p:cNvSpPr txBox="1"/>
          <p:nvPr/>
        </p:nvSpPr>
        <p:spPr>
          <a:xfrm>
            <a:off x="4025441" y="5767911"/>
            <a:ext cx="365806" cy="400110"/>
          </a:xfrm>
          <a:prstGeom prst="rect">
            <a:avLst/>
          </a:prstGeom>
          <a:noFill/>
        </p:spPr>
        <p:txBody>
          <a:bodyPr wrap="none" rtlCol="0">
            <a:spAutoFit/>
          </a:bodyPr>
          <a:lstStyle/>
          <a:p>
            <a:r>
              <a:rPr lang="en-GB" sz="2000" b="1">
                <a:solidFill>
                  <a:srgbClr val="7030A0"/>
                </a:solidFill>
              </a:rPr>
              <a:t>×</a:t>
            </a:r>
          </a:p>
        </p:txBody>
      </p:sp>
      <p:sp>
        <p:nvSpPr>
          <p:cNvPr id="32" name="TextBox 31">
            <a:extLst>
              <a:ext uri="{FF2B5EF4-FFF2-40B4-BE49-F238E27FC236}">
                <a16:creationId xmlns:a16="http://schemas.microsoft.com/office/drawing/2014/main" id="{12FA1F5A-10F8-C834-BBE9-C782322E0BC7}"/>
              </a:ext>
            </a:extLst>
          </p:cNvPr>
          <p:cNvSpPr txBox="1"/>
          <p:nvPr/>
        </p:nvSpPr>
        <p:spPr>
          <a:xfrm>
            <a:off x="6713621" y="243512"/>
            <a:ext cx="4620126" cy="5632311"/>
          </a:xfrm>
          <a:prstGeom prst="rect">
            <a:avLst/>
          </a:prstGeom>
          <a:solidFill>
            <a:srgbClr val="009193">
              <a:alpha val="23137"/>
            </a:srgbClr>
          </a:solidFill>
        </p:spPr>
        <p:txBody>
          <a:bodyPr wrap="square" rtlCol="0">
            <a:spAutoFit/>
          </a:bodyPr>
          <a:lstStyle/>
          <a:p>
            <a:r>
              <a:rPr lang="en-GB" sz="2400" b="1">
                <a:latin typeface="Century Gothic" panose="020B0502020202020204" pitchFamily="34" charset="0"/>
              </a:rPr>
              <a:t>Steps to Success</a:t>
            </a:r>
          </a:p>
          <a:p>
            <a:pPr marL="457200" indent="-457200">
              <a:buFont typeface="+mj-lt"/>
              <a:buAutoNum type="arabicPeriod"/>
            </a:pPr>
            <a:r>
              <a:rPr lang="en-GB" sz="2400" b="1">
                <a:latin typeface="Century Gothic" panose="020B0502020202020204" pitchFamily="34" charset="0"/>
              </a:rPr>
              <a:t>Draw the electronic configuration </a:t>
            </a:r>
            <a:r>
              <a:rPr lang="en-GB" sz="2400">
                <a:latin typeface="Century Gothic" panose="020B0502020202020204" pitchFamily="34" charset="0"/>
              </a:rPr>
              <a:t>of the reacting atoms using dots for one type of atom and crosses for the other. Only draw the valence shell.</a:t>
            </a:r>
          </a:p>
          <a:p>
            <a:pPr marL="457200" indent="-457200">
              <a:buFont typeface="+mj-lt"/>
              <a:buAutoNum type="arabicPeriod"/>
            </a:pPr>
            <a:r>
              <a:rPr lang="en-GB" sz="2400" b="1">
                <a:latin typeface="Century Gothic" panose="020B0502020202020204" pitchFamily="34" charset="0"/>
              </a:rPr>
              <a:t>Count </a:t>
            </a:r>
            <a:r>
              <a:rPr lang="en-GB" sz="2400">
                <a:latin typeface="Century Gothic" panose="020B0502020202020204" pitchFamily="34" charset="0"/>
              </a:rPr>
              <a:t>how many electrons each atom will need to share in order to get a full valence shell.</a:t>
            </a:r>
          </a:p>
          <a:p>
            <a:pPr marL="457200" indent="-457200">
              <a:buFont typeface="+mj-lt"/>
              <a:buAutoNum type="arabicPeriod"/>
            </a:pPr>
            <a:r>
              <a:rPr lang="en-GB" sz="2400" b="1">
                <a:latin typeface="Century Gothic" panose="020B0502020202020204" pitchFamily="34" charset="0"/>
              </a:rPr>
              <a:t>Draw the atoms</a:t>
            </a:r>
            <a:r>
              <a:rPr lang="en-GB" sz="2400">
                <a:latin typeface="Century Gothic" panose="020B0502020202020204" pitchFamily="34" charset="0"/>
              </a:rPr>
              <a:t> overlapping with any shared electrons in the middle</a:t>
            </a:r>
          </a:p>
        </p:txBody>
      </p:sp>
    </p:spTree>
    <p:extLst>
      <p:ext uri="{BB962C8B-B14F-4D97-AF65-F5344CB8AC3E}">
        <p14:creationId xmlns:p14="http://schemas.microsoft.com/office/powerpoint/2010/main" val="1150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9"/>
                                        </p:tgtEl>
                                        <p:attrNameLst>
                                          <p:attrName>style.visibility</p:attrName>
                                        </p:attrNameLst>
                                      </p:cBhvr>
                                      <p:to>
                                        <p:strVal val="visible"/>
                                      </p:to>
                                    </p:set>
                                    <p:animEffect transition="in" filter="fade">
                                      <p:cBhvr>
                                        <p:cTn id="66" dur="500"/>
                                        <p:tgtEl>
                                          <p:spTgt spid="19"/>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animBg="1"/>
      <p:bldP spid="11" grpId="0"/>
      <p:bldP spid="12" grpId="0"/>
      <p:bldP spid="13" grpId="0" animBg="1"/>
      <p:bldP spid="14" grpId="0"/>
      <p:bldP spid="15"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P spid="30" grpId="0"/>
      <p:bldP spid="3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279895" y="200810"/>
            <a:ext cx="6173621" cy="720000"/>
          </a:xfrm>
        </p:spPr>
        <p:txBody>
          <a:bodyPr/>
          <a:lstStyle/>
          <a:p>
            <a:r>
              <a:rPr lang="en-US">
                <a:latin typeface="Century Gothic" panose="020B0502020202020204" pitchFamily="34" charset="0"/>
              </a:rPr>
              <a:t>We: Drawing covalent bonding diagrams</a:t>
            </a:r>
          </a:p>
        </p:txBody>
      </p:sp>
      <p:sp>
        <p:nvSpPr>
          <p:cNvPr id="4" name="TextBox 3">
            <a:extLst>
              <a:ext uri="{FF2B5EF4-FFF2-40B4-BE49-F238E27FC236}">
                <a16:creationId xmlns:a16="http://schemas.microsoft.com/office/drawing/2014/main" id="{5B378413-8757-7795-3E19-25474AFC17E7}"/>
              </a:ext>
            </a:extLst>
          </p:cNvPr>
          <p:cNvSpPr txBox="1"/>
          <p:nvPr/>
        </p:nvSpPr>
        <p:spPr>
          <a:xfrm>
            <a:off x="213115" y="933425"/>
            <a:ext cx="6328414" cy="1200329"/>
          </a:xfrm>
          <a:prstGeom prst="rect">
            <a:avLst/>
          </a:prstGeom>
          <a:noFill/>
        </p:spPr>
        <p:txBody>
          <a:bodyPr wrap="square">
            <a:spAutoFit/>
          </a:bodyPr>
          <a:lstStyle/>
          <a:p>
            <a:r>
              <a:rPr lang="en-US" sz="2400">
                <a:latin typeface="Century Gothic" panose="020B0502020202020204" pitchFamily="34" charset="0"/>
              </a:rPr>
              <a:t>Use dot-and-cross diagrams to show the covalent bonding in an oxygen molecule, O</a:t>
            </a:r>
            <a:r>
              <a:rPr lang="en-US" sz="2400" baseline="-25000">
                <a:latin typeface="Century Gothic" panose="020B0502020202020204" pitchFamily="34" charset="0"/>
              </a:rPr>
              <a:t>2</a:t>
            </a:r>
            <a:endParaRPr lang="en-US" sz="2400">
              <a:latin typeface="Century Gothic" panose="020B0502020202020204" pitchFamily="34" charset="0"/>
            </a:endParaRPr>
          </a:p>
        </p:txBody>
      </p:sp>
      <p:sp>
        <p:nvSpPr>
          <p:cNvPr id="5" name="Oval 4">
            <a:extLst>
              <a:ext uri="{FF2B5EF4-FFF2-40B4-BE49-F238E27FC236}">
                <a16:creationId xmlns:a16="http://schemas.microsoft.com/office/drawing/2014/main" id="{083973D9-8B9D-1ACE-83C9-434989DB33EB}"/>
              </a:ext>
            </a:extLst>
          </p:cNvPr>
          <p:cNvSpPr/>
          <p:nvPr/>
        </p:nvSpPr>
        <p:spPr>
          <a:xfrm>
            <a:off x="1082567" y="2268483"/>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3C69A79-EE66-1DD1-9E03-5F35504000D8}"/>
              </a:ext>
            </a:extLst>
          </p:cNvPr>
          <p:cNvSpPr/>
          <p:nvPr/>
        </p:nvSpPr>
        <p:spPr>
          <a:xfrm>
            <a:off x="1105173" y="2665909"/>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30395B6F-78F7-4436-119E-AF768C1BDEBE}"/>
              </a:ext>
            </a:extLst>
          </p:cNvPr>
          <p:cNvSpPr/>
          <p:nvPr/>
        </p:nvSpPr>
        <p:spPr>
          <a:xfrm>
            <a:off x="1921993" y="2227829"/>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41AADB47-E9B8-3B50-794F-243E7091A35C}"/>
              </a:ext>
            </a:extLst>
          </p:cNvPr>
          <p:cNvSpPr/>
          <p:nvPr/>
        </p:nvSpPr>
        <p:spPr>
          <a:xfrm>
            <a:off x="2618685" y="3359939"/>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C2F73E5C-A630-E3BC-E2D2-B17BDDFC8A1A}"/>
              </a:ext>
            </a:extLst>
          </p:cNvPr>
          <p:cNvSpPr/>
          <p:nvPr/>
        </p:nvSpPr>
        <p:spPr>
          <a:xfrm>
            <a:off x="1813135" y="3708274"/>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6FC6AA91-D104-EB19-B079-661A6ADB0EA0}"/>
              </a:ext>
            </a:extLst>
          </p:cNvPr>
          <p:cNvSpPr/>
          <p:nvPr/>
        </p:nvSpPr>
        <p:spPr>
          <a:xfrm>
            <a:off x="2596917" y="2576170"/>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E81749E2-D522-EF75-DD9D-A1B58A23048E}"/>
              </a:ext>
            </a:extLst>
          </p:cNvPr>
          <p:cNvSpPr txBox="1"/>
          <p:nvPr/>
        </p:nvSpPr>
        <p:spPr>
          <a:xfrm>
            <a:off x="886144" y="4016794"/>
            <a:ext cx="1903085" cy="707886"/>
          </a:xfrm>
          <a:prstGeom prst="rect">
            <a:avLst/>
          </a:prstGeom>
          <a:noFill/>
        </p:spPr>
        <p:txBody>
          <a:bodyPr wrap="none" rtlCol="0">
            <a:spAutoFit/>
          </a:bodyPr>
          <a:lstStyle/>
          <a:p>
            <a:r>
              <a:rPr lang="en-GB" sz="2000" b="1">
                <a:latin typeface="Century Gothic" panose="020B0502020202020204" pitchFamily="34" charset="0"/>
              </a:rPr>
              <a:t>Oxygen atom</a:t>
            </a:r>
          </a:p>
          <a:p>
            <a:r>
              <a:rPr lang="en-GB" sz="2000" b="1">
                <a:latin typeface="Century Gothic" panose="020B0502020202020204" pitchFamily="34" charset="0"/>
              </a:rPr>
              <a:t>2, 6</a:t>
            </a:r>
          </a:p>
        </p:txBody>
      </p:sp>
      <p:sp>
        <p:nvSpPr>
          <p:cNvPr id="13" name="TextBox 12">
            <a:extLst>
              <a:ext uri="{FF2B5EF4-FFF2-40B4-BE49-F238E27FC236}">
                <a16:creationId xmlns:a16="http://schemas.microsoft.com/office/drawing/2014/main" id="{B07F4BF8-C704-C3D5-10AA-1A8B7CAD0F29}"/>
              </a:ext>
            </a:extLst>
          </p:cNvPr>
          <p:cNvSpPr txBox="1"/>
          <p:nvPr/>
        </p:nvSpPr>
        <p:spPr>
          <a:xfrm>
            <a:off x="4296379" y="5967132"/>
            <a:ext cx="2422458" cy="707886"/>
          </a:xfrm>
          <a:prstGeom prst="rect">
            <a:avLst/>
          </a:prstGeom>
          <a:noFill/>
        </p:spPr>
        <p:txBody>
          <a:bodyPr wrap="none" rtlCol="0">
            <a:spAutoFit/>
          </a:bodyPr>
          <a:lstStyle/>
          <a:p>
            <a:r>
              <a:rPr lang="en-GB" sz="2000" b="1">
                <a:latin typeface="Century Gothic" panose="020B0502020202020204" pitchFamily="34" charset="0"/>
              </a:rPr>
              <a:t>Oxygen molecule</a:t>
            </a:r>
          </a:p>
          <a:p>
            <a:r>
              <a:rPr lang="en-GB" sz="2000" b="1">
                <a:latin typeface="Century Gothic" panose="020B0502020202020204" pitchFamily="34" charset="0"/>
              </a:rPr>
              <a:t>O</a:t>
            </a:r>
            <a:r>
              <a:rPr lang="en-GB" sz="2000" b="1" baseline="-25000">
                <a:latin typeface="Century Gothic" panose="020B0502020202020204" pitchFamily="34" charset="0"/>
              </a:rPr>
              <a:t>2</a:t>
            </a:r>
            <a:endParaRPr lang="en-GB" sz="2000" b="1">
              <a:latin typeface="Century Gothic" panose="020B0502020202020204" pitchFamily="34" charset="0"/>
            </a:endParaRPr>
          </a:p>
        </p:txBody>
      </p:sp>
      <p:sp>
        <p:nvSpPr>
          <p:cNvPr id="14" name="Oval 13">
            <a:extLst>
              <a:ext uri="{FF2B5EF4-FFF2-40B4-BE49-F238E27FC236}">
                <a16:creationId xmlns:a16="http://schemas.microsoft.com/office/drawing/2014/main" id="{89EDA43D-723A-1FA0-1AEC-C753DB173EEA}"/>
              </a:ext>
            </a:extLst>
          </p:cNvPr>
          <p:cNvSpPr/>
          <p:nvPr/>
        </p:nvSpPr>
        <p:spPr>
          <a:xfrm>
            <a:off x="3843838" y="2268483"/>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ABECE03-8A2C-AD4D-480D-887A510C4215}"/>
              </a:ext>
            </a:extLst>
          </p:cNvPr>
          <p:cNvSpPr txBox="1"/>
          <p:nvPr/>
        </p:nvSpPr>
        <p:spPr>
          <a:xfrm>
            <a:off x="3647415" y="4016794"/>
            <a:ext cx="1903085" cy="707886"/>
          </a:xfrm>
          <a:prstGeom prst="rect">
            <a:avLst/>
          </a:prstGeom>
          <a:noFill/>
        </p:spPr>
        <p:txBody>
          <a:bodyPr wrap="none" rtlCol="0">
            <a:spAutoFit/>
          </a:bodyPr>
          <a:lstStyle/>
          <a:p>
            <a:r>
              <a:rPr lang="en-GB" sz="2000" b="1">
                <a:latin typeface="Century Gothic" panose="020B0502020202020204" pitchFamily="34" charset="0"/>
              </a:rPr>
              <a:t>Oxygen atom</a:t>
            </a:r>
          </a:p>
          <a:p>
            <a:r>
              <a:rPr lang="en-GB" sz="2000" b="1">
                <a:latin typeface="Century Gothic" panose="020B0502020202020204" pitchFamily="34" charset="0"/>
              </a:rPr>
              <a:t>2, 6</a:t>
            </a:r>
          </a:p>
        </p:txBody>
      </p:sp>
      <p:sp>
        <p:nvSpPr>
          <p:cNvPr id="16" name="Oval 15">
            <a:extLst>
              <a:ext uri="{FF2B5EF4-FFF2-40B4-BE49-F238E27FC236}">
                <a16:creationId xmlns:a16="http://schemas.microsoft.com/office/drawing/2014/main" id="{07727450-F02A-906B-14EC-094695D068F8}"/>
              </a:ext>
            </a:extLst>
          </p:cNvPr>
          <p:cNvSpPr/>
          <p:nvPr/>
        </p:nvSpPr>
        <p:spPr>
          <a:xfrm>
            <a:off x="1320254" y="4930706"/>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D0E2AA2-CB46-AFEE-6168-D6A909DADF56}"/>
              </a:ext>
            </a:extLst>
          </p:cNvPr>
          <p:cNvSpPr/>
          <p:nvPr/>
        </p:nvSpPr>
        <p:spPr>
          <a:xfrm>
            <a:off x="1386402" y="5306361"/>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3A7A0C89-3481-1872-C543-6F779F64D218}"/>
              </a:ext>
            </a:extLst>
          </p:cNvPr>
          <p:cNvSpPr/>
          <p:nvPr/>
        </p:nvSpPr>
        <p:spPr>
          <a:xfrm>
            <a:off x="1354344" y="5986891"/>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2BBAC41A-9A53-9E53-0AA5-98F38B52101D}"/>
              </a:ext>
            </a:extLst>
          </p:cNvPr>
          <p:cNvSpPr/>
          <p:nvPr/>
        </p:nvSpPr>
        <p:spPr>
          <a:xfrm>
            <a:off x="2490439" y="5823607"/>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12E9F2E-46AB-B657-1E8B-9904BDAB35FB}"/>
              </a:ext>
            </a:extLst>
          </p:cNvPr>
          <p:cNvSpPr/>
          <p:nvPr/>
        </p:nvSpPr>
        <p:spPr>
          <a:xfrm>
            <a:off x="2302625" y="4967198"/>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8433526-97FD-205A-2050-DD21F695C95E}"/>
              </a:ext>
            </a:extLst>
          </p:cNvPr>
          <p:cNvSpPr/>
          <p:nvPr/>
        </p:nvSpPr>
        <p:spPr>
          <a:xfrm>
            <a:off x="2477885" y="5565972"/>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F87299F4-9B51-E483-027C-54D852ACA3AF}"/>
              </a:ext>
            </a:extLst>
          </p:cNvPr>
          <p:cNvSpPr txBox="1"/>
          <p:nvPr/>
        </p:nvSpPr>
        <p:spPr>
          <a:xfrm>
            <a:off x="4448114" y="2068428"/>
            <a:ext cx="365806" cy="400110"/>
          </a:xfrm>
          <a:prstGeom prst="rect">
            <a:avLst/>
          </a:prstGeom>
          <a:noFill/>
        </p:spPr>
        <p:txBody>
          <a:bodyPr wrap="none" rtlCol="0">
            <a:spAutoFit/>
          </a:bodyPr>
          <a:lstStyle/>
          <a:p>
            <a:r>
              <a:rPr lang="en-GB" sz="2000" b="1">
                <a:solidFill>
                  <a:srgbClr val="7030A0"/>
                </a:solidFill>
              </a:rPr>
              <a:t>×</a:t>
            </a:r>
          </a:p>
        </p:txBody>
      </p:sp>
      <p:sp>
        <p:nvSpPr>
          <p:cNvPr id="23" name="TextBox 22">
            <a:extLst>
              <a:ext uri="{FF2B5EF4-FFF2-40B4-BE49-F238E27FC236}">
                <a16:creationId xmlns:a16="http://schemas.microsoft.com/office/drawing/2014/main" id="{4CE4B875-A2E7-05A4-C3D0-4138EC8795E8}"/>
              </a:ext>
            </a:extLst>
          </p:cNvPr>
          <p:cNvSpPr txBox="1"/>
          <p:nvPr/>
        </p:nvSpPr>
        <p:spPr>
          <a:xfrm>
            <a:off x="5248814" y="2475065"/>
            <a:ext cx="365806" cy="400110"/>
          </a:xfrm>
          <a:prstGeom prst="rect">
            <a:avLst/>
          </a:prstGeom>
          <a:noFill/>
        </p:spPr>
        <p:txBody>
          <a:bodyPr wrap="none" rtlCol="0">
            <a:spAutoFit/>
          </a:bodyPr>
          <a:lstStyle/>
          <a:p>
            <a:r>
              <a:rPr lang="en-GB" sz="2000" b="1">
                <a:solidFill>
                  <a:srgbClr val="7030A0"/>
                </a:solidFill>
              </a:rPr>
              <a:t>×</a:t>
            </a:r>
          </a:p>
        </p:txBody>
      </p:sp>
      <p:sp>
        <p:nvSpPr>
          <p:cNvPr id="24" name="TextBox 23">
            <a:extLst>
              <a:ext uri="{FF2B5EF4-FFF2-40B4-BE49-F238E27FC236}">
                <a16:creationId xmlns:a16="http://schemas.microsoft.com/office/drawing/2014/main" id="{671E55F5-2F5B-3C4A-9100-00192145BC5F}"/>
              </a:ext>
            </a:extLst>
          </p:cNvPr>
          <p:cNvSpPr txBox="1"/>
          <p:nvPr/>
        </p:nvSpPr>
        <p:spPr>
          <a:xfrm>
            <a:off x="3761376" y="2506369"/>
            <a:ext cx="365806" cy="400110"/>
          </a:xfrm>
          <a:prstGeom prst="rect">
            <a:avLst/>
          </a:prstGeom>
          <a:noFill/>
        </p:spPr>
        <p:txBody>
          <a:bodyPr wrap="none" rtlCol="0">
            <a:spAutoFit/>
          </a:bodyPr>
          <a:lstStyle/>
          <a:p>
            <a:r>
              <a:rPr lang="en-GB" sz="2000" b="1">
                <a:solidFill>
                  <a:srgbClr val="7030A0"/>
                </a:solidFill>
              </a:rPr>
              <a:t>×</a:t>
            </a:r>
          </a:p>
        </p:txBody>
      </p:sp>
      <p:sp>
        <p:nvSpPr>
          <p:cNvPr id="25" name="TextBox 24">
            <a:extLst>
              <a:ext uri="{FF2B5EF4-FFF2-40B4-BE49-F238E27FC236}">
                <a16:creationId xmlns:a16="http://schemas.microsoft.com/office/drawing/2014/main" id="{200BC896-CD96-01AC-8B1E-2AA61963A309}"/>
              </a:ext>
            </a:extLst>
          </p:cNvPr>
          <p:cNvSpPr txBox="1"/>
          <p:nvPr/>
        </p:nvSpPr>
        <p:spPr>
          <a:xfrm>
            <a:off x="3748572" y="3183211"/>
            <a:ext cx="365806" cy="400110"/>
          </a:xfrm>
          <a:prstGeom prst="rect">
            <a:avLst/>
          </a:prstGeom>
          <a:noFill/>
        </p:spPr>
        <p:txBody>
          <a:bodyPr wrap="none" rtlCol="0">
            <a:spAutoFit/>
          </a:bodyPr>
          <a:lstStyle/>
          <a:p>
            <a:r>
              <a:rPr lang="en-GB" sz="2000" b="1">
                <a:solidFill>
                  <a:srgbClr val="7030A0"/>
                </a:solidFill>
              </a:rPr>
              <a:t>×</a:t>
            </a:r>
          </a:p>
        </p:txBody>
      </p:sp>
      <p:sp>
        <p:nvSpPr>
          <p:cNvPr id="26" name="TextBox 25">
            <a:extLst>
              <a:ext uri="{FF2B5EF4-FFF2-40B4-BE49-F238E27FC236}">
                <a16:creationId xmlns:a16="http://schemas.microsoft.com/office/drawing/2014/main" id="{2BB06050-A32A-7580-C89E-566511A96B38}"/>
              </a:ext>
            </a:extLst>
          </p:cNvPr>
          <p:cNvSpPr txBox="1"/>
          <p:nvPr/>
        </p:nvSpPr>
        <p:spPr>
          <a:xfrm>
            <a:off x="5253814" y="3178378"/>
            <a:ext cx="365806" cy="400110"/>
          </a:xfrm>
          <a:prstGeom prst="rect">
            <a:avLst/>
          </a:prstGeom>
          <a:noFill/>
        </p:spPr>
        <p:txBody>
          <a:bodyPr wrap="none" rtlCol="0">
            <a:spAutoFit/>
          </a:bodyPr>
          <a:lstStyle/>
          <a:p>
            <a:r>
              <a:rPr lang="en-GB" sz="2000" b="1">
                <a:solidFill>
                  <a:srgbClr val="7030A0"/>
                </a:solidFill>
              </a:rPr>
              <a:t>×</a:t>
            </a:r>
          </a:p>
        </p:txBody>
      </p:sp>
      <p:sp>
        <p:nvSpPr>
          <p:cNvPr id="27" name="TextBox 26">
            <a:extLst>
              <a:ext uri="{FF2B5EF4-FFF2-40B4-BE49-F238E27FC236}">
                <a16:creationId xmlns:a16="http://schemas.microsoft.com/office/drawing/2014/main" id="{C525B3EB-279E-E110-C2EB-8F1B73AB07A2}"/>
              </a:ext>
            </a:extLst>
          </p:cNvPr>
          <p:cNvSpPr txBox="1"/>
          <p:nvPr/>
        </p:nvSpPr>
        <p:spPr>
          <a:xfrm>
            <a:off x="2590581" y="5415216"/>
            <a:ext cx="365806" cy="400110"/>
          </a:xfrm>
          <a:prstGeom prst="rect">
            <a:avLst/>
          </a:prstGeom>
          <a:noFill/>
        </p:spPr>
        <p:txBody>
          <a:bodyPr wrap="none" rtlCol="0">
            <a:spAutoFit/>
          </a:bodyPr>
          <a:lstStyle/>
          <a:p>
            <a:r>
              <a:rPr lang="en-GB" sz="2000" b="1">
                <a:solidFill>
                  <a:srgbClr val="7030A0"/>
                </a:solidFill>
              </a:rPr>
              <a:t>×</a:t>
            </a:r>
          </a:p>
        </p:txBody>
      </p:sp>
      <p:sp>
        <p:nvSpPr>
          <p:cNvPr id="28" name="TextBox 27">
            <a:extLst>
              <a:ext uri="{FF2B5EF4-FFF2-40B4-BE49-F238E27FC236}">
                <a16:creationId xmlns:a16="http://schemas.microsoft.com/office/drawing/2014/main" id="{204E738A-E6EF-A1E8-2FD5-C38F12A2134E}"/>
              </a:ext>
            </a:extLst>
          </p:cNvPr>
          <p:cNvSpPr txBox="1"/>
          <p:nvPr/>
        </p:nvSpPr>
        <p:spPr>
          <a:xfrm>
            <a:off x="2590670" y="5677311"/>
            <a:ext cx="365806" cy="400110"/>
          </a:xfrm>
          <a:prstGeom prst="rect">
            <a:avLst/>
          </a:prstGeom>
          <a:noFill/>
        </p:spPr>
        <p:txBody>
          <a:bodyPr wrap="none" rtlCol="0">
            <a:spAutoFit/>
          </a:bodyPr>
          <a:lstStyle/>
          <a:p>
            <a:r>
              <a:rPr lang="en-GB" sz="2000" b="1">
                <a:solidFill>
                  <a:srgbClr val="7030A0"/>
                </a:solidFill>
              </a:rPr>
              <a:t>×</a:t>
            </a:r>
          </a:p>
        </p:txBody>
      </p:sp>
      <p:sp>
        <p:nvSpPr>
          <p:cNvPr id="29" name="TextBox 28">
            <a:extLst>
              <a:ext uri="{FF2B5EF4-FFF2-40B4-BE49-F238E27FC236}">
                <a16:creationId xmlns:a16="http://schemas.microsoft.com/office/drawing/2014/main" id="{7C13A7A9-B7E1-559D-9ABB-380B57C881BD}"/>
              </a:ext>
            </a:extLst>
          </p:cNvPr>
          <p:cNvSpPr txBox="1"/>
          <p:nvPr/>
        </p:nvSpPr>
        <p:spPr>
          <a:xfrm>
            <a:off x="3002209" y="6265979"/>
            <a:ext cx="365806" cy="400110"/>
          </a:xfrm>
          <a:prstGeom prst="rect">
            <a:avLst/>
          </a:prstGeom>
          <a:noFill/>
        </p:spPr>
        <p:txBody>
          <a:bodyPr wrap="none" rtlCol="0">
            <a:spAutoFit/>
          </a:bodyPr>
          <a:lstStyle/>
          <a:p>
            <a:r>
              <a:rPr lang="en-GB" sz="2000" b="1">
                <a:solidFill>
                  <a:srgbClr val="7030A0"/>
                </a:solidFill>
              </a:rPr>
              <a:t>×</a:t>
            </a:r>
          </a:p>
        </p:txBody>
      </p:sp>
      <p:sp>
        <p:nvSpPr>
          <p:cNvPr id="30" name="TextBox 29">
            <a:extLst>
              <a:ext uri="{FF2B5EF4-FFF2-40B4-BE49-F238E27FC236}">
                <a16:creationId xmlns:a16="http://schemas.microsoft.com/office/drawing/2014/main" id="{6482EB4A-3D91-B13B-441F-0694D2EE1251}"/>
              </a:ext>
            </a:extLst>
          </p:cNvPr>
          <p:cNvSpPr txBox="1"/>
          <p:nvPr/>
        </p:nvSpPr>
        <p:spPr>
          <a:xfrm>
            <a:off x="3764908" y="5290164"/>
            <a:ext cx="365806" cy="400110"/>
          </a:xfrm>
          <a:prstGeom prst="rect">
            <a:avLst/>
          </a:prstGeom>
          <a:noFill/>
        </p:spPr>
        <p:txBody>
          <a:bodyPr wrap="none" rtlCol="0">
            <a:spAutoFit/>
          </a:bodyPr>
          <a:lstStyle/>
          <a:p>
            <a:r>
              <a:rPr lang="en-GB" sz="2000" b="1">
                <a:solidFill>
                  <a:srgbClr val="7030A0"/>
                </a:solidFill>
              </a:rPr>
              <a:t>×</a:t>
            </a:r>
          </a:p>
        </p:txBody>
      </p:sp>
      <p:sp>
        <p:nvSpPr>
          <p:cNvPr id="31" name="TextBox 30">
            <a:extLst>
              <a:ext uri="{FF2B5EF4-FFF2-40B4-BE49-F238E27FC236}">
                <a16:creationId xmlns:a16="http://schemas.microsoft.com/office/drawing/2014/main" id="{822F6701-523D-A28A-5279-ED2FC699F025}"/>
              </a:ext>
            </a:extLst>
          </p:cNvPr>
          <p:cNvSpPr txBox="1"/>
          <p:nvPr/>
        </p:nvSpPr>
        <p:spPr>
          <a:xfrm>
            <a:off x="3588342" y="6047309"/>
            <a:ext cx="365806" cy="400110"/>
          </a:xfrm>
          <a:prstGeom prst="rect">
            <a:avLst/>
          </a:prstGeom>
          <a:noFill/>
        </p:spPr>
        <p:txBody>
          <a:bodyPr wrap="none" rtlCol="0">
            <a:spAutoFit/>
          </a:bodyPr>
          <a:lstStyle/>
          <a:p>
            <a:r>
              <a:rPr lang="en-GB" sz="2000" b="1">
                <a:solidFill>
                  <a:srgbClr val="7030A0"/>
                </a:solidFill>
              </a:rPr>
              <a:t>×</a:t>
            </a:r>
          </a:p>
        </p:txBody>
      </p:sp>
      <p:sp>
        <p:nvSpPr>
          <p:cNvPr id="32" name="Oval 31">
            <a:extLst>
              <a:ext uri="{FF2B5EF4-FFF2-40B4-BE49-F238E27FC236}">
                <a16:creationId xmlns:a16="http://schemas.microsoft.com/office/drawing/2014/main" id="{AC10AAAD-FB8B-3606-5CE5-DFC644BEA0D7}"/>
              </a:ext>
            </a:extLst>
          </p:cNvPr>
          <p:cNvSpPr/>
          <p:nvPr/>
        </p:nvSpPr>
        <p:spPr>
          <a:xfrm>
            <a:off x="1225321" y="342525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7981AAA0-B3DA-5982-A12E-F0422E14EE17}"/>
              </a:ext>
            </a:extLst>
          </p:cNvPr>
          <p:cNvSpPr txBox="1"/>
          <p:nvPr/>
        </p:nvSpPr>
        <p:spPr>
          <a:xfrm>
            <a:off x="4507502" y="3579981"/>
            <a:ext cx="365806" cy="400110"/>
          </a:xfrm>
          <a:prstGeom prst="rect">
            <a:avLst/>
          </a:prstGeom>
          <a:noFill/>
        </p:spPr>
        <p:txBody>
          <a:bodyPr wrap="none" rtlCol="0">
            <a:spAutoFit/>
          </a:bodyPr>
          <a:lstStyle/>
          <a:p>
            <a:r>
              <a:rPr lang="en-GB" sz="2000" b="1">
                <a:solidFill>
                  <a:srgbClr val="7030A0"/>
                </a:solidFill>
              </a:rPr>
              <a:t>×</a:t>
            </a:r>
          </a:p>
        </p:txBody>
      </p:sp>
      <p:sp>
        <p:nvSpPr>
          <p:cNvPr id="34" name="TextBox 33">
            <a:extLst>
              <a:ext uri="{FF2B5EF4-FFF2-40B4-BE49-F238E27FC236}">
                <a16:creationId xmlns:a16="http://schemas.microsoft.com/office/drawing/2014/main" id="{466C2522-997B-DA36-7EC6-90865342605E}"/>
              </a:ext>
            </a:extLst>
          </p:cNvPr>
          <p:cNvSpPr txBox="1"/>
          <p:nvPr/>
        </p:nvSpPr>
        <p:spPr>
          <a:xfrm>
            <a:off x="3183803" y="4787577"/>
            <a:ext cx="365806" cy="400110"/>
          </a:xfrm>
          <a:prstGeom prst="rect">
            <a:avLst/>
          </a:prstGeom>
          <a:noFill/>
        </p:spPr>
        <p:txBody>
          <a:bodyPr wrap="none" rtlCol="0">
            <a:spAutoFit/>
          </a:bodyPr>
          <a:lstStyle/>
          <a:p>
            <a:r>
              <a:rPr lang="en-GB" sz="2000" b="1">
                <a:solidFill>
                  <a:srgbClr val="7030A0"/>
                </a:solidFill>
              </a:rPr>
              <a:t>×</a:t>
            </a:r>
          </a:p>
        </p:txBody>
      </p:sp>
      <p:sp>
        <p:nvSpPr>
          <p:cNvPr id="35" name="Oval 34">
            <a:extLst>
              <a:ext uri="{FF2B5EF4-FFF2-40B4-BE49-F238E27FC236}">
                <a16:creationId xmlns:a16="http://schemas.microsoft.com/office/drawing/2014/main" id="{8C4BB574-5A54-6C72-D278-074798D7F8BA}"/>
              </a:ext>
            </a:extLst>
          </p:cNvPr>
          <p:cNvSpPr/>
          <p:nvPr/>
        </p:nvSpPr>
        <p:spPr>
          <a:xfrm>
            <a:off x="1843597" y="4936257"/>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FBA15412-E553-F41A-6EC0-92CAD530BE62}"/>
              </a:ext>
            </a:extLst>
          </p:cNvPr>
          <p:cNvSpPr/>
          <p:nvPr/>
        </p:nvSpPr>
        <p:spPr>
          <a:xfrm>
            <a:off x="1876852" y="6357001"/>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TextBox 36">
            <a:extLst>
              <a:ext uri="{FF2B5EF4-FFF2-40B4-BE49-F238E27FC236}">
                <a16:creationId xmlns:a16="http://schemas.microsoft.com/office/drawing/2014/main" id="{3CE2BD93-FF49-F889-12B4-BF4A46A4846F}"/>
              </a:ext>
            </a:extLst>
          </p:cNvPr>
          <p:cNvSpPr txBox="1"/>
          <p:nvPr/>
        </p:nvSpPr>
        <p:spPr>
          <a:xfrm>
            <a:off x="6713621" y="243512"/>
            <a:ext cx="4620126" cy="5632311"/>
          </a:xfrm>
          <a:prstGeom prst="rect">
            <a:avLst/>
          </a:prstGeom>
          <a:solidFill>
            <a:srgbClr val="009193">
              <a:alpha val="23137"/>
            </a:srgbClr>
          </a:solidFill>
        </p:spPr>
        <p:txBody>
          <a:bodyPr wrap="square" rtlCol="0">
            <a:spAutoFit/>
          </a:bodyPr>
          <a:lstStyle/>
          <a:p>
            <a:r>
              <a:rPr lang="en-GB" sz="2400" b="1">
                <a:latin typeface="Century Gothic" panose="020B0502020202020204" pitchFamily="34" charset="0"/>
              </a:rPr>
              <a:t>Steps to Success</a:t>
            </a:r>
          </a:p>
          <a:p>
            <a:pPr marL="457200" indent="-457200">
              <a:buFont typeface="+mj-lt"/>
              <a:buAutoNum type="arabicPeriod"/>
            </a:pPr>
            <a:r>
              <a:rPr lang="en-GB" sz="2400" b="1">
                <a:latin typeface="Century Gothic" panose="020B0502020202020204" pitchFamily="34" charset="0"/>
              </a:rPr>
              <a:t>Draw the electronic configuration </a:t>
            </a:r>
            <a:r>
              <a:rPr lang="en-GB" sz="2400">
                <a:latin typeface="Century Gothic" panose="020B0502020202020204" pitchFamily="34" charset="0"/>
              </a:rPr>
              <a:t>of the reacting atoms using dots for one type of atom and crosses for the other. Only draw the valence shell.</a:t>
            </a:r>
          </a:p>
          <a:p>
            <a:pPr marL="457200" indent="-457200">
              <a:buFont typeface="+mj-lt"/>
              <a:buAutoNum type="arabicPeriod"/>
            </a:pPr>
            <a:r>
              <a:rPr lang="en-GB" sz="2400" b="1">
                <a:latin typeface="Century Gothic" panose="020B0502020202020204" pitchFamily="34" charset="0"/>
              </a:rPr>
              <a:t>Count </a:t>
            </a:r>
            <a:r>
              <a:rPr lang="en-GB" sz="2400">
                <a:latin typeface="Century Gothic" panose="020B0502020202020204" pitchFamily="34" charset="0"/>
              </a:rPr>
              <a:t>how many electrons each atom will need to share in order to get a full valence shell.</a:t>
            </a:r>
          </a:p>
          <a:p>
            <a:pPr marL="457200" indent="-457200">
              <a:buFont typeface="+mj-lt"/>
              <a:buAutoNum type="arabicPeriod"/>
            </a:pPr>
            <a:r>
              <a:rPr lang="en-GB" sz="2400" b="1">
                <a:latin typeface="Century Gothic" panose="020B0502020202020204" pitchFamily="34" charset="0"/>
              </a:rPr>
              <a:t>Draw the atoms</a:t>
            </a:r>
            <a:r>
              <a:rPr lang="en-GB" sz="2400">
                <a:latin typeface="Century Gothic" panose="020B0502020202020204" pitchFamily="34" charset="0"/>
              </a:rPr>
              <a:t> overlapping with any shared electrons in the middle</a:t>
            </a:r>
          </a:p>
        </p:txBody>
      </p:sp>
    </p:spTree>
    <p:extLst>
      <p:ext uri="{BB962C8B-B14F-4D97-AF65-F5344CB8AC3E}">
        <p14:creationId xmlns:p14="http://schemas.microsoft.com/office/powerpoint/2010/main" val="134368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Effect transition="in" filter="fade">
                                      <p:cBhvr>
                                        <p:cTn id="63" dur="500"/>
                                        <p:tgtEl>
                                          <p:spTgt spid="17"/>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fade">
                                      <p:cBhvr>
                                        <p:cTn id="66" dur="500"/>
                                        <p:tgtEl>
                                          <p:spTgt spid="1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36"/>
                                        </p:tgtEl>
                                        <p:attrNameLst>
                                          <p:attrName>style.visibility</p:attrName>
                                        </p:attrNameLst>
                                      </p:cBhvr>
                                      <p:to>
                                        <p:strVal val="visible"/>
                                      </p:to>
                                    </p:set>
                                    <p:animEffect transition="in" filter="fade">
                                      <p:cBhvr>
                                        <p:cTn id="9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1" grpId="0" animBg="1"/>
      <p:bldP spid="12" grpId="0"/>
      <p:bldP spid="13" grpId="0"/>
      <p:bldP spid="14" grpId="0" animBg="1"/>
      <p:bldP spid="15" grpId="0"/>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p:bldP spid="28" grpId="0"/>
      <p:bldP spid="29" grpId="0"/>
      <p:bldP spid="30" grpId="0"/>
      <p:bldP spid="31" grpId="0"/>
      <p:bldP spid="32" grpId="0" animBg="1"/>
      <p:bldP spid="33" grpId="0"/>
      <p:bldP spid="34" grpId="0"/>
      <p:bldP spid="35" grpId="0" animBg="1"/>
      <p:bldP spid="3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49551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a:solidFill>
                  <a:schemeClr val="dk1"/>
                </a:solidFill>
                <a:latin typeface="Century Gothic"/>
                <a:ea typeface="Century Gothic"/>
                <a:cs typeface="Century Gothic"/>
                <a:sym typeface="Century Gothic"/>
              </a:rPr>
              <a:t>Prior Knowledge Review</a:t>
            </a:r>
          </a:p>
          <a:p>
            <a:pPr marL="0" marR="0" lvl="0" indent="0" algn="l" rtl="0">
              <a:lnSpc>
                <a:spcPct val="100000"/>
              </a:lnSpc>
              <a:spcBef>
                <a:spcPts val="0"/>
              </a:spcBef>
              <a:spcAft>
                <a:spcPts val="0"/>
              </a:spcAft>
              <a:buClr>
                <a:srgbClr val="000000"/>
              </a:buClr>
              <a:buSzPts val="2400"/>
              <a:buFont typeface="Arial"/>
              <a:buNone/>
            </a:pPr>
            <a:endParaRPr lang="en-GB" sz="2400" b="1">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State the chemical symbol for carbon.</a:t>
            </a:r>
            <a:endParaRPr lang="en-GB" sz="2400" b="0" i="0" u="none" strike="noStrike" cap="none">
              <a:solidFill>
                <a:schemeClr val="dk1"/>
              </a:solidFill>
              <a:latin typeface="Century Gothic"/>
              <a:ea typeface="Century Gothic"/>
              <a:cs typeface="Century Gothic"/>
              <a:sym typeface="Century Gothic"/>
            </a:endParaRP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a:solidFill>
                  <a:schemeClr val="dk1"/>
                </a:solidFill>
                <a:latin typeface="Century Gothic"/>
                <a:ea typeface="Century Gothic"/>
                <a:cs typeface="Century Gothic"/>
                <a:sym typeface="Century Gothic"/>
              </a:rPr>
              <a:t>Carbon has an atomic number of 6. State its electron configuration.</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State the type of bonding found in water.</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a:solidFill>
                  <a:schemeClr val="dk1"/>
                </a:solidFill>
                <a:latin typeface="Century Gothic"/>
                <a:ea typeface="Century Gothic"/>
                <a:cs typeface="Century Gothic"/>
                <a:sym typeface="Century Gothic"/>
              </a:rPr>
              <a:t>Give an example of a giant covalent network.</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Define a compound.</a:t>
            </a:r>
          </a:p>
          <a:p>
            <a:pPr marR="0" lvl="0" algn="l" rtl="0">
              <a:lnSpc>
                <a:spcPct val="100000"/>
              </a:lnSpc>
              <a:spcBef>
                <a:spcPts val="0"/>
              </a:spcBef>
              <a:spcAft>
                <a:spcPts val="0"/>
              </a:spcAft>
              <a:buClr>
                <a:schemeClr val="dk1"/>
              </a:buClr>
              <a:buSzPts val="2400"/>
            </a:pPr>
            <a:endParaRPr sz="1400" b="0" i="0" u="none" strike="noStrike" cap="none">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2" y="1948473"/>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C</a:t>
            </a:r>
            <a:endParaRPr sz="1400" b="1" i="0" u="none" strike="noStrike" cap="none">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19460" y="2729179"/>
            <a:ext cx="9214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2,4</a:t>
            </a:r>
            <a:endParaRPr sz="1400" b="1" i="0" u="none" strike="noStrike" cap="none">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9460" y="3429000"/>
            <a:ext cx="1034253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a:solidFill>
                  <a:schemeClr val="accent1"/>
                </a:solidFill>
                <a:latin typeface="Century Gothic"/>
                <a:ea typeface="Arial"/>
                <a:cs typeface="Arial"/>
                <a:sym typeface="Century Gothic"/>
              </a:rPr>
              <a:t>Covalent</a:t>
            </a:r>
            <a:endParaRPr sz="1400" b="1" i="0" u="none" strike="noStrike" cap="none">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0" y="4149656"/>
            <a:ext cx="7646635" cy="461665"/>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0" u="none" strike="noStrike" cap="none">
                <a:solidFill>
                  <a:schemeClr val="accent1"/>
                </a:solidFill>
                <a:latin typeface="Century Gothic"/>
                <a:ea typeface="Century Gothic"/>
                <a:cs typeface="Century Gothic"/>
                <a:sym typeface="Century Gothic"/>
              </a:rPr>
              <a:t>Diamond, graphite, silicon dioxide</a:t>
            </a:r>
            <a:endParaRPr sz="1400" b="1" i="0" u="none" strike="noStrike" cap="none">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14428" y="4920815"/>
            <a:ext cx="9796844" cy="461624"/>
          </a:xfrm>
          <a:prstGeom prst="rect">
            <a:avLst/>
          </a:prstGeom>
          <a:noFill/>
          <a:ln>
            <a:noFill/>
          </a:ln>
        </p:spPr>
        <p:txBody>
          <a:bodyPr spcFirstLastPara="1" wrap="square" lIns="91425" tIns="45700" rIns="91425" bIns="45700" anchor="t" anchorCtr="0">
            <a:spAutoFit/>
          </a:bodyPr>
          <a:lstStyle>
            <a:defPPr>
              <a:defRPr lang="en-US"/>
            </a:defPPr>
            <a:lvl1pPr lvl="0">
              <a:buClr>
                <a:srgbClr val="000000"/>
              </a:buClr>
              <a:buSzPts val="2400"/>
              <a:defRPr sz="2400" b="1" i="0" u="none" strike="noStrike" cap="none">
                <a:solidFill>
                  <a:schemeClr val="accent1"/>
                </a:solidFill>
                <a:latin typeface="Century Gothic"/>
                <a:ea typeface="Century Gothic"/>
                <a:cs typeface="Century Gothic"/>
              </a:defRPr>
            </a:lvl1pPr>
          </a:lstStyle>
          <a:p>
            <a:r>
              <a:rPr lang="en-GB">
                <a:sym typeface="Arial"/>
              </a:rPr>
              <a:t>Two or more elements chemically bonded together</a:t>
            </a:r>
            <a:endParaRPr>
              <a:sym typeface="Arial"/>
            </a:endParaRPr>
          </a:p>
        </p:txBody>
      </p:sp>
      <p:pic>
        <p:nvPicPr>
          <p:cNvPr id="14" name="Picture 13" descr="Icon&#10;&#10;Description automatically generated">
            <a:extLst>
              <a:ext uri="{FF2B5EF4-FFF2-40B4-BE49-F238E27FC236}">
                <a16:creationId xmlns:a16="http://schemas.microsoft.com/office/drawing/2014/main" id="{C59ACAAA-7B10-1125-B1AD-85E181292BD2}"/>
              </a:ext>
            </a:extLst>
          </p:cNvPr>
          <p:cNvPicPr>
            <a:picLocks noChangeAspect="1"/>
          </p:cNvPicPr>
          <p:nvPr/>
        </p:nvPicPr>
        <p:blipFill>
          <a:blip r:embed="rId3" cstate="hq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279895" y="200810"/>
            <a:ext cx="6173621" cy="720000"/>
          </a:xfrm>
        </p:spPr>
        <p:txBody>
          <a:bodyPr/>
          <a:lstStyle/>
          <a:p>
            <a:r>
              <a:rPr lang="en-US">
                <a:latin typeface="Century Gothic" panose="020B0502020202020204" pitchFamily="34" charset="0"/>
              </a:rPr>
              <a:t>You: Drawing covalent bonding diagrams</a:t>
            </a:r>
          </a:p>
        </p:txBody>
      </p:sp>
      <p:sp>
        <p:nvSpPr>
          <p:cNvPr id="4" name="TextBox 3">
            <a:extLst>
              <a:ext uri="{FF2B5EF4-FFF2-40B4-BE49-F238E27FC236}">
                <a16:creationId xmlns:a16="http://schemas.microsoft.com/office/drawing/2014/main" id="{5B378413-8757-7795-3E19-25474AFC17E7}"/>
              </a:ext>
            </a:extLst>
          </p:cNvPr>
          <p:cNvSpPr txBox="1"/>
          <p:nvPr/>
        </p:nvSpPr>
        <p:spPr>
          <a:xfrm>
            <a:off x="213115" y="933425"/>
            <a:ext cx="6328414" cy="1200329"/>
          </a:xfrm>
          <a:prstGeom prst="rect">
            <a:avLst/>
          </a:prstGeom>
          <a:noFill/>
        </p:spPr>
        <p:txBody>
          <a:bodyPr wrap="square">
            <a:spAutoFit/>
          </a:bodyPr>
          <a:lstStyle/>
          <a:p>
            <a:r>
              <a:rPr lang="en-US" sz="2400">
                <a:latin typeface="Century Gothic" panose="020B0502020202020204" pitchFamily="34" charset="0"/>
              </a:rPr>
              <a:t>Use dot-and-cross diagrams to show the covalent bonding in an ammonia molecule, NH</a:t>
            </a:r>
            <a:r>
              <a:rPr lang="en-US" sz="2400" baseline="-25000">
                <a:latin typeface="Century Gothic" panose="020B0502020202020204" pitchFamily="34" charset="0"/>
              </a:rPr>
              <a:t>3</a:t>
            </a:r>
          </a:p>
        </p:txBody>
      </p:sp>
      <p:sp>
        <p:nvSpPr>
          <p:cNvPr id="37" name="TextBox 36">
            <a:extLst>
              <a:ext uri="{FF2B5EF4-FFF2-40B4-BE49-F238E27FC236}">
                <a16:creationId xmlns:a16="http://schemas.microsoft.com/office/drawing/2014/main" id="{3CE2BD93-FF49-F889-12B4-BF4A46A4846F}"/>
              </a:ext>
            </a:extLst>
          </p:cNvPr>
          <p:cNvSpPr txBox="1"/>
          <p:nvPr/>
        </p:nvSpPr>
        <p:spPr>
          <a:xfrm>
            <a:off x="6713621" y="243512"/>
            <a:ext cx="4620126" cy="5632311"/>
          </a:xfrm>
          <a:prstGeom prst="rect">
            <a:avLst/>
          </a:prstGeom>
          <a:solidFill>
            <a:srgbClr val="009193">
              <a:alpha val="23137"/>
            </a:srgbClr>
          </a:solidFill>
        </p:spPr>
        <p:txBody>
          <a:bodyPr wrap="square" rtlCol="0">
            <a:spAutoFit/>
          </a:bodyPr>
          <a:lstStyle/>
          <a:p>
            <a:r>
              <a:rPr lang="en-GB" sz="2400" b="1">
                <a:latin typeface="Century Gothic" panose="020B0502020202020204" pitchFamily="34" charset="0"/>
              </a:rPr>
              <a:t>Steps to Success</a:t>
            </a:r>
          </a:p>
          <a:p>
            <a:pPr marL="457200" indent="-457200">
              <a:buFont typeface="+mj-lt"/>
              <a:buAutoNum type="arabicPeriod"/>
            </a:pPr>
            <a:r>
              <a:rPr lang="en-GB" sz="2400" b="1">
                <a:latin typeface="Century Gothic" panose="020B0502020202020204" pitchFamily="34" charset="0"/>
              </a:rPr>
              <a:t>Draw the electronic configuration </a:t>
            </a:r>
            <a:r>
              <a:rPr lang="en-GB" sz="2400">
                <a:latin typeface="Century Gothic" panose="020B0502020202020204" pitchFamily="34" charset="0"/>
              </a:rPr>
              <a:t>of the reacting atoms using dots for one type of atom and crosses for the other. Only draw the valence shell.</a:t>
            </a:r>
          </a:p>
          <a:p>
            <a:pPr marL="457200" indent="-457200">
              <a:buFont typeface="+mj-lt"/>
              <a:buAutoNum type="arabicPeriod"/>
            </a:pPr>
            <a:r>
              <a:rPr lang="en-GB" sz="2400" b="1">
                <a:latin typeface="Century Gothic" panose="020B0502020202020204" pitchFamily="34" charset="0"/>
              </a:rPr>
              <a:t>Count </a:t>
            </a:r>
            <a:r>
              <a:rPr lang="en-GB" sz="2400">
                <a:latin typeface="Century Gothic" panose="020B0502020202020204" pitchFamily="34" charset="0"/>
              </a:rPr>
              <a:t>how many electrons each atom will need to share in order to get a full valence shell.</a:t>
            </a:r>
          </a:p>
          <a:p>
            <a:pPr marL="457200" indent="-457200">
              <a:buFont typeface="+mj-lt"/>
              <a:buAutoNum type="arabicPeriod"/>
            </a:pPr>
            <a:r>
              <a:rPr lang="en-GB" sz="2400" b="1">
                <a:latin typeface="Century Gothic" panose="020B0502020202020204" pitchFamily="34" charset="0"/>
              </a:rPr>
              <a:t>Draw the atoms</a:t>
            </a:r>
            <a:r>
              <a:rPr lang="en-GB" sz="2400">
                <a:latin typeface="Century Gothic" panose="020B0502020202020204" pitchFamily="34" charset="0"/>
              </a:rPr>
              <a:t> overlapping with any shared electrons in the middle</a:t>
            </a:r>
          </a:p>
        </p:txBody>
      </p:sp>
      <p:sp>
        <p:nvSpPr>
          <p:cNvPr id="3" name="Oval 2">
            <a:extLst>
              <a:ext uri="{FF2B5EF4-FFF2-40B4-BE49-F238E27FC236}">
                <a16:creationId xmlns:a16="http://schemas.microsoft.com/office/drawing/2014/main" id="{56D273C3-1D99-3983-0848-7F052A4F7F19}"/>
              </a:ext>
            </a:extLst>
          </p:cNvPr>
          <p:cNvSpPr/>
          <p:nvPr/>
        </p:nvSpPr>
        <p:spPr>
          <a:xfrm>
            <a:off x="2834519" y="2570450"/>
            <a:ext cx="949537" cy="919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7B893C-CF3B-0A55-13CE-0DAC491BC37E}"/>
              </a:ext>
            </a:extLst>
          </p:cNvPr>
          <p:cNvSpPr txBox="1"/>
          <p:nvPr/>
        </p:nvSpPr>
        <p:spPr>
          <a:xfrm>
            <a:off x="3137638" y="2386595"/>
            <a:ext cx="365806" cy="400110"/>
          </a:xfrm>
          <a:prstGeom prst="rect">
            <a:avLst/>
          </a:prstGeom>
          <a:noFill/>
        </p:spPr>
        <p:txBody>
          <a:bodyPr wrap="none" rtlCol="0">
            <a:spAutoFit/>
          </a:bodyPr>
          <a:lstStyle/>
          <a:p>
            <a:r>
              <a:rPr lang="en-GB" sz="2000" b="1">
                <a:solidFill>
                  <a:srgbClr val="7030A0"/>
                </a:solidFill>
              </a:rPr>
              <a:t>×</a:t>
            </a:r>
          </a:p>
        </p:txBody>
      </p:sp>
      <p:sp>
        <p:nvSpPr>
          <p:cNvPr id="38" name="Oval 37">
            <a:extLst>
              <a:ext uri="{FF2B5EF4-FFF2-40B4-BE49-F238E27FC236}">
                <a16:creationId xmlns:a16="http://schemas.microsoft.com/office/drawing/2014/main" id="{A83F6570-1C7E-B25F-922B-20D181CFDA6B}"/>
              </a:ext>
            </a:extLst>
          </p:cNvPr>
          <p:cNvSpPr/>
          <p:nvPr/>
        </p:nvSpPr>
        <p:spPr>
          <a:xfrm>
            <a:off x="4026035" y="2575871"/>
            <a:ext cx="949537" cy="919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2CF2A4B8-44A5-9A45-968C-E8A7BD5BDF2A}"/>
              </a:ext>
            </a:extLst>
          </p:cNvPr>
          <p:cNvSpPr txBox="1"/>
          <p:nvPr/>
        </p:nvSpPr>
        <p:spPr>
          <a:xfrm>
            <a:off x="4329154" y="2392016"/>
            <a:ext cx="365806" cy="400110"/>
          </a:xfrm>
          <a:prstGeom prst="rect">
            <a:avLst/>
          </a:prstGeom>
          <a:noFill/>
        </p:spPr>
        <p:txBody>
          <a:bodyPr wrap="none" rtlCol="0">
            <a:spAutoFit/>
          </a:bodyPr>
          <a:lstStyle/>
          <a:p>
            <a:r>
              <a:rPr lang="en-GB" sz="2000" b="1">
                <a:solidFill>
                  <a:srgbClr val="7030A0"/>
                </a:solidFill>
              </a:rPr>
              <a:t>×</a:t>
            </a:r>
          </a:p>
        </p:txBody>
      </p:sp>
      <p:sp>
        <p:nvSpPr>
          <p:cNvPr id="40" name="Oval 39">
            <a:extLst>
              <a:ext uri="{FF2B5EF4-FFF2-40B4-BE49-F238E27FC236}">
                <a16:creationId xmlns:a16="http://schemas.microsoft.com/office/drawing/2014/main" id="{9DE25B8A-49E6-ADA6-2FDE-0BBA3072FADD}"/>
              </a:ext>
            </a:extLst>
          </p:cNvPr>
          <p:cNvSpPr/>
          <p:nvPr/>
        </p:nvSpPr>
        <p:spPr>
          <a:xfrm>
            <a:off x="664838" y="2161877"/>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B6FCEDD-29A3-1FCC-3BF9-05076B3DC77A}"/>
              </a:ext>
            </a:extLst>
          </p:cNvPr>
          <p:cNvSpPr/>
          <p:nvPr/>
        </p:nvSpPr>
        <p:spPr>
          <a:xfrm>
            <a:off x="687444" y="255930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EA69FDB2-F48E-B155-8D63-2EF76559D1F4}"/>
              </a:ext>
            </a:extLst>
          </p:cNvPr>
          <p:cNvSpPr/>
          <p:nvPr/>
        </p:nvSpPr>
        <p:spPr>
          <a:xfrm>
            <a:off x="1504264" y="212122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77695800-EEE2-F896-9032-22FBE80C1308}"/>
              </a:ext>
            </a:extLst>
          </p:cNvPr>
          <p:cNvSpPr/>
          <p:nvPr/>
        </p:nvSpPr>
        <p:spPr>
          <a:xfrm>
            <a:off x="1939704" y="347104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57C4EE68-9E30-6F82-3AFF-7E05DF2FD4BC}"/>
              </a:ext>
            </a:extLst>
          </p:cNvPr>
          <p:cNvSpPr/>
          <p:nvPr/>
        </p:nvSpPr>
        <p:spPr>
          <a:xfrm>
            <a:off x="1025299" y="3514584"/>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45E6E44B-DD96-D6FF-C2C4-E7A8E289B373}"/>
              </a:ext>
            </a:extLst>
          </p:cNvPr>
          <p:cNvSpPr/>
          <p:nvPr/>
        </p:nvSpPr>
        <p:spPr>
          <a:xfrm>
            <a:off x="2244501" y="266550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BF73EAA7-D644-52E1-1852-531FFD31A1F3}"/>
              </a:ext>
            </a:extLst>
          </p:cNvPr>
          <p:cNvSpPr txBox="1"/>
          <p:nvPr/>
        </p:nvSpPr>
        <p:spPr>
          <a:xfrm>
            <a:off x="3476118" y="3558650"/>
            <a:ext cx="2462534" cy="707886"/>
          </a:xfrm>
          <a:prstGeom prst="rect">
            <a:avLst/>
          </a:prstGeom>
          <a:noFill/>
        </p:spPr>
        <p:txBody>
          <a:bodyPr wrap="none" rtlCol="0">
            <a:spAutoFit/>
          </a:bodyPr>
          <a:lstStyle/>
          <a:p>
            <a:r>
              <a:rPr lang="en-GB" sz="2000" b="1">
                <a:latin typeface="Century Gothic" panose="020B0502020202020204" pitchFamily="34" charset="0"/>
              </a:rPr>
              <a:t>3 Hydrogen atoms</a:t>
            </a:r>
          </a:p>
          <a:p>
            <a:r>
              <a:rPr lang="en-GB" sz="2000" b="1">
                <a:latin typeface="Century Gothic" panose="020B0502020202020204" pitchFamily="34" charset="0"/>
              </a:rPr>
              <a:t>1</a:t>
            </a:r>
          </a:p>
        </p:txBody>
      </p:sp>
      <p:sp>
        <p:nvSpPr>
          <p:cNvPr id="47" name="TextBox 46">
            <a:extLst>
              <a:ext uri="{FF2B5EF4-FFF2-40B4-BE49-F238E27FC236}">
                <a16:creationId xmlns:a16="http://schemas.microsoft.com/office/drawing/2014/main" id="{F487CB4C-206F-3C16-2388-F369FFE009FE}"/>
              </a:ext>
            </a:extLst>
          </p:cNvPr>
          <p:cNvSpPr txBox="1"/>
          <p:nvPr/>
        </p:nvSpPr>
        <p:spPr>
          <a:xfrm>
            <a:off x="807369" y="3734800"/>
            <a:ext cx="1967205" cy="707886"/>
          </a:xfrm>
          <a:prstGeom prst="rect">
            <a:avLst/>
          </a:prstGeom>
          <a:noFill/>
        </p:spPr>
        <p:txBody>
          <a:bodyPr wrap="none" rtlCol="0">
            <a:spAutoFit/>
          </a:bodyPr>
          <a:lstStyle/>
          <a:p>
            <a:r>
              <a:rPr lang="en-GB" sz="2000" b="1">
                <a:latin typeface="Century Gothic" panose="020B0502020202020204" pitchFamily="34" charset="0"/>
              </a:rPr>
              <a:t>Nitrogen atom</a:t>
            </a:r>
          </a:p>
          <a:p>
            <a:r>
              <a:rPr lang="en-GB" sz="2000" b="1">
                <a:latin typeface="Century Gothic" panose="020B0502020202020204" pitchFamily="34" charset="0"/>
              </a:rPr>
              <a:t>2, 5</a:t>
            </a:r>
          </a:p>
        </p:txBody>
      </p:sp>
      <p:sp>
        <p:nvSpPr>
          <p:cNvPr id="48" name="Oval 47">
            <a:extLst>
              <a:ext uri="{FF2B5EF4-FFF2-40B4-BE49-F238E27FC236}">
                <a16:creationId xmlns:a16="http://schemas.microsoft.com/office/drawing/2014/main" id="{E11420FF-F59F-9C12-738E-2605EEEF6B32}"/>
              </a:ext>
            </a:extLst>
          </p:cNvPr>
          <p:cNvSpPr/>
          <p:nvPr/>
        </p:nvSpPr>
        <p:spPr>
          <a:xfrm>
            <a:off x="5141316" y="2580377"/>
            <a:ext cx="949537" cy="919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4F1421FC-1CB7-CF47-FA8B-AA42DD2752F5}"/>
              </a:ext>
            </a:extLst>
          </p:cNvPr>
          <p:cNvSpPr txBox="1"/>
          <p:nvPr/>
        </p:nvSpPr>
        <p:spPr>
          <a:xfrm>
            <a:off x="5444435" y="2396522"/>
            <a:ext cx="365806" cy="400110"/>
          </a:xfrm>
          <a:prstGeom prst="rect">
            <a:avLst/>
          </a:prstGeom>
          <a:noFill/>
        </p:spPr>
        <p:txBody>
          <a:bodyPr wrap="none" rtlCol="0">
            <a:spAutoFit/>
          </a:bodyPr>
          <a:lstStyle/>
          <a:p>
            <a:r>
              <a:rPr lang="en-GB" sz="2000" b="1">
                <a:solidFill>
                  <a:srgbClr val="7030A0"/>
                </a:solidFill>
              </a:rPr>
              <a:t>×</a:t>
            </a:r>
          </a:p>
        </p:txBody>
      </p:sp>
      <p:sp>
        <p:nvSpPr>
          <p:cNvPr id="50" name="Oval 49">
            <a:extLst>
              <a:ext uri="{FF2B5EF4-FFF2-40B4-BE49-F238E27FC236}">
                <a16:creationId xmlns:a16="http://schemas.microsoft.com/office/drawing/2014/main" id="{172AD851-67F5-93D7-441D-052D58030535}"/>
              </a:ext>
            </a:extLst>
          </p:cNvPr>
          <p:cNvSpPr/>
          <p:nvPr/>
        </p:nvSpPr>
        <p:spPr>
          <a:xfrm>
            <a:off x="3143850" y="4315745"/>
            <a:ext cx="949537" cy="919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6FE4F97-FD53-5863-CF60-8E698A809195}"/>
              </a:ext>
            </a:extLst>
          </p:cNvPr>
          <p:cNvSpPr txBox="1"/>
          <p:nvPr/>
        </p:nvSpPr>
        <p:spPr>
          <a:xfrm>
            <a:off x="3654831" y="4991066"/>
            <a:ext cx="365806" cy="400110"/>
          </a:xfrm>
          <a:prstGeom prst="rect">
            <a:avLst/>
          </a:prstGeom>
          <a:noFill/>
        </p:spPr>
        <p:txBody>
          <a:bodyPr wrap="none" rtlCol="0">
            <a:spAutoFit/>
          </a:bodyPr>
          <a:lstStyle/>
          <a:p>
            <a:r>
              <a:rPr lang="en-GB" sz="2000" b="1">
                <a:solidFill>
                  <a:srgbClr val="7030A0"/>
                </a:solidFill>
              </a:rPr>
              <a:t>×</a:t>
            </a:r>
          </a:p>
        </p:txBody>
      </p:sp>
      <p:sp>
        <p:nvSpPr>
          <p:cNvPr id="52" name="Oval 51">
            <a:extLst>
              <a:ext uri="{FF2B5EF4-FFF2-40B4-BE49-F238E27FC236}">
                <a16:creationId xmlns:a16="http://schemas.microsoft.com/office/drawing/2014/main" id="{59C681B9-3BA5-B866-7308-E3A8C383CB24}"/>
              </a:ext>
            </a:extLst>
          </p:cNvPr>
          <p:cNvSpPr/>
          <p:nvPr/>
        </p:nvSpPr>
        <p:spPr>
          <a:xfrm>
            <a:off x="2194313" y="4694941"/>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5568FD4-E52C-93CE-EBF6-4240B073ADE3}"/>
              </a:ext>
            </a:extLst>
          </p:cNvPr>
          <p:cNvSpPr/>
          <p:nvPr/>
        </p:nvSpPr>
        <p:spPr>
          <a:xfrm>
            <a:off x="2142749" y="5437017"/>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67971AE0-7291-9DBF-8315-5A6E92229AE9}"/>
              </a:ext>
            </a:extLst>
          </p:cNvPr>
          <p:cNvSpPr/>
          <p:nvPr/>
        </p:nvSpPr>
        <p:spPr>
          <a:xfrm>
            <a:off x="3128135" y="4685042"/>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14B6E9B4-90EC-CA1A-12B8-44C76F0B67F2}"/>
              </a:ext>
            </a:extLst>
          </p:cNvPr>
          <p:cNvSpPr/>
          <p:nvPr/>
        </p:nvSpPr>
        <p:spPr>
          <a:xfrm>
            <a:off x="3534492" y="5982336"/>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525C2D33-2523-EFC5-F138-E331B13786D0}"/>
              </a:ext>
            </a:extLst>
          </p:cNvPr>
          <p:cNvSpPr/>
          <p:nvPr/>
        </p:nvSpPr>
        <p:spPr>
          <a:xfrm>
            <a:off x="3262874" y="6137114"/>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81EFF887-F5B6-B3C5-6BCC-9128D7996155}"/>
              </a:ext>
            </a:extLst>
          </p:cNvPr>
          <p:cNvSpPr/>
          <p:nvPr/>
        </p:nvSpPr>
        <p:spPr>
          <a:xfrm>
            <a:off x="3817518" y="5546903"/>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4E0CD600-A254-959B-71FE-154F2CE39E61}"/>
              </a:ext>
            </a:extLst>
          </p:cNvPr>
          <p:cNvSpPr/>
          <p:nvPr/>
        </p:nvSpPr>
        <p:spPr>
          <a:xfrm>
            <a:off x="1664780" y="4597034"/>
            <a:ext cx="949537" cy="919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6104BE9E-82E3-8ECF-4292-0155D7507B9C}"/>
              </a:ext>
            </a:extLst>
          </p:cNvPr>
          <p:cNvSpPr txBox="1"/>
          <p:nvPr/>
        </p:nvSpPr>
        <p:spPr>
          <a:xfrm>
            <a:off x="2381530" y="4650177"/>
            <a:ext cx="365806" cy="400110"/>
          </a:xfrm>
          <a:prstGeom prst="rect">
            <a:avLst/>
          </a:prstGeom>
          <a:noFill/>
        </p:spPr>
        <p:txBody>
          <a:bodyPr wrap="none" rtlCol="0">
            <a:spAutoFit/>
          </a:bodyPr>
          <a:lstStyle/>
          <a:p>
            <a:r>
              <a:rPr lang="en-GB" sz="2000" b="1">
                <a:solidFill>
                  <a:srgbClr val="7030A0"/>
                </a:solidFill>
              </a:rPr>
              <a:t>×</a:t>
            </a:r>
          </a:p>
        </p:txBody>
      </p:sp>
      <p:sp>
        <p:nvSpPr>
          <p:cNvPr id="60" name="Oval 59">
            <a:extLst>
              <a:ext uri="{FF2B5EF4-FFF2-40B4-BE49-F238E27FC236}">
                <a16:creationId xmlns:a16="http://schemas.microsoft.com/office/drawing/2014/main" id="{628BB905-139E-D78D-9B5F-7A0D55E7356A}"/>
              </a:ext>
            </a:extLst>
          </p:cNvPr>
          <p:cNvSpPr/>
          <p:nvPr/>
        </p:nvSpPr>
        <p:spPr>
          <a:xfrm>
            <a:off x="2388469" y="5833425"/>
            <a:ext cx="949537" cy="919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F6F8E2FC-B5C1-3234-C522-5184661315F2}"/>
              </a:ext>
            </a:extLst>
          </p:cNvPr>
          <p:cNvSpPr txBox="1"/>
          <p:nvPr/>
        </p:nvSpPr>
        <p:spPr>
          <a:xfrm>
            <a:off x="2308604" y="5830159"/>
            <a:ext cx="365806" cy="400110"/>
          </a:xfrm>
          <a:prstGeom prst="rect">
            <a:avLst/>
          </a:prstGeom>
          <a:noFill/>
        </p:spPr>
        <p:txBody>
          <a:bodyPr wrap="none" rtlCol="0">
            <a:spAutoFit/>
          </a:bodyPr>
          <a:lstStyle/>
          <a:p>
            <a:r>
              <a:rPr lang="en-GB" sz="2000" b="1">
                <a:solidFill>
                  <a:srgbClr val="7030A0"/>
                </a:solidFill>
              </a:rPr>
              <a:t>×</a:t>
            </a:r>
          </a:p>
        </p:txBody>
      </p:sp>
      <p:sp>
        <p:nvSpPr>
          <p:cNvPr id="62" name="TextBox 61">
            <a:extLst>
              <a:ext uri="{FF2B5EF4-FFF2-40B4-BE49-F238E27FC236}">
                <a16:creationId xmlns:a16="http://schemas.microsoft.com/office/drawing/2014/main" id="{A64D6F7B-2F14-30DE-B56D-21BFDF70AFC2}"/>
              </a:ext>
            </a:extLst>
          </p:cNvPr>
          <p:cNvSpPr txBox="1"/>
          <p:nvPr/>
        </p:nvSpPr>
        <p:spPr>
          <a:xfrm>
            <a:off x="4068456" y="5683676"/>
            <a:ext cx="2645276" cy="707886"/>
          </a:xfrm>
          <a:prstGeom prst="rect">
            <a:avLst/>
          </a:prstGeom>
          <a:noFill/>
        </p:spPr>
        <p:txBody>
          <a:bodyPr wrap="none" rtlCol="0">
            <a:spAutoFit/>
          </a:bodyPr>
          <a:lstStyle/>
          <a:p>
            <a:r>
              <a:rPr lang="en-GB" sz="2000" b="1">
                <a:latin typeface="Century Gothic" panose="020B0502020202020204" pitchFamily="34" charset="0"/>
              </a:rPr>
              <a:t>Ammonia molecule</a:t>
            </a:r>
          </a:p>
          <a:p>
            <a:r>
              <a:rPr lang="en-GB" sz="2000" b="1">
                <a:latin typeface="Century Gothic" panose="020B0502020202020204" pitchFamily="34" charset="0"/>
              </a:rPr>
              <a:t>NH</a:t>
            </a:r>
            <a:r>
              <a:rPr lang="en-GB" sz="2000" b="1" baseline="-25000">
                <a:latin typeface="Century Gothic" panose="020B0502020202020204" pitchFamily="34" charset="0"/>
              </a:rPr>
              <a:t>3</a:t>
            </a:r>
            <a:endParaRPr lang="en-GB" sz="2000" b="1">
              <a:latin typeface="Century Gothic" panose="020B0502020202020204" pitchFamily="34" charset="0"/>
            </a:endParaRPr>
          </a:p>
        </p:txBody>
      </p:sp>
    </p:spTree>
    <p:extLst>
      <p:ext uri="{BB962C8B-B14F-4D97-AF65-F5344CB8AC3E}">
        <p14:creationId xmlns:p14="http://schemas.microsoft.com/office/powerpoint/2010/main" val="22632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500"/>
                                        <p:tgtEl>
                                          <p:spTgt spid="4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fade">
                                      <p:cBhvr>
                                        <p:cTn id="53" dur="500"/>
                                        <p:tgtEl>
                                          <p:spTgt spid="50"/>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fade">
                                      <p:cBhvr>
                                        <p:cTn id="62" dur="500"/>
                                        <p:tgtEl>
                                          <p:spTgt spid="5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animEffect transition="in" filter="fade">
                                      <p:cBhvr>
                                        <p:cTn id="65" dur="500"/>
                                        <p:tgtEl>
                                          <p:spTgt spid="5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fade">
                                      <p:cBhvr>
                                        <p:cTn id="71" dur="500"/>
                                        <p:tgtEl>
                                          <p:spTgt spid="5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7"/>
                                        </p:tgtEl>
                                        <p:attrNameLst>
                                          <p:attrName>style.visibility</p:attrName>
                                        </p:attrNameLst>
                                      </p:cBhvr>
                                      <p:to>
                                        <p:strVal val="visible"/>
                                      </p:to>
                                    </p:set>
                                    <p:animEffect transition="in" filter="fade">
                                      <p:cBhvr>
                                        <p:cTn id="74" dur="500"/>
                                        <p:tgtEl>
                                          <p:spTgt spid="5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9"/>
                                        </p:tgtEl>
                                        <p:attrNameLst>
                                          <p:attrName>style.visibility</p:attrName>
                                        </p:attrNameLst>
                                      </p:cBhvr>
                                      <p:to>
                                        <p:strVal val="visible"/>
                                      </p:to>
                                    </p:set>
                                    <p:animEffect transition="in" filter="fade">
                                      <p:cBhvr>
                                        <p:cTn id="80" dur="500"/>
                                        <p:tgtEl>
                                          <p:spTgt spid="5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0"/>
                                        </p:tgtEl>
                                        <p:attrNameLst>
                                          <p:attrName>style.visibility</p:attrName>
                                        </p:attrNameLst>
                                      </p:cBhvr>
                                      <p:to>
                                        <p:strVal val="visible"/>
                                      </p:to>
                                    </p:set>
                                    <p:animEffect transition="in" filter="fade">
                                      <p:cBhvr>
                                        <p:cTn id="83" dur="500"/>
                                        <p:tgtEl>
                                          <p:spTgt spid="6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1"/>
                                        </p:tgtEl>
                                        <p:attrNameLst>
                                          <p:attrName>style.visibility</p:attrName>
                                        </p:attrNameLst>
                                      </p:cBhvr>
                                      <p:to>
                                        <p:strVal val="visible"/>
                                      </p:to>
                                    </p:set>
                                    <p:animEffect transition="in" filter="fade">
                                      <p:cBhvr>
                                        <p:cTn id="86" dur="500"/>
                                        <p:tgtEl>
                                          <p:spTgt spid="61"/>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2"/>
                                        </p:tgtEl>
                                        <p:attrNameLst>
                                          <p:attrName>style.visibility</p:attrName>
                                        </p:attrNameLst>
                                      </p:cBhvr>
                                      <p:to>
                                        <p:strVal val="visible"/>
                                      </p:to>
                                    </p:set>
                                    <p:animEffect transition="in" filter="fade">
                                      <p:cBhvr>
                                        <p:cTn id="89"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38" grpId="0" animBg="1"/>
      <p:bldP spid="39" grpId="0"/>
      <p:bldP spid="40" grpId="0" animBg="1"/>
      <p:bldP spid="41" grpId="0" animBg="1"/>
      <p:bldP spid="42" grpId="0" animBg="1"/>
      <p:bldP spid="43" grpId="0" animBg="1"/>
      <p:bldP spid="44" grpId="0" animBg="1"/>
      <p:bldP spid="45" grpId="0" animBg="1"/>
      <p:bldP spid="46" grpId="0"/>
      <p:bldP spid="47" grpId="0"/>
      <p:bldP spid="48" grpId="0" animBg="1"/>
      <p:bldP spid="49" grpId="0"/>
      <p:bldP spid="50" grpId="0" animBg="1"/>
      <p:bldP spid="51" grpId="0"/>
      <p:bldP spid="52" grpId="0" animBg="1"/>
      <p:bldP spid="53" grpId="0" animBg="1"/>
      <p:bldP spid="54" grpId="0" animBg="1"/>
      <p:bldP spid="55" grpId="0" animBg="1"/>
      <p:bldP spid="56" grpId="0" animBg="1"/>
      <p:bldP spid="57" grpId="0" animBg="1"/>
      <p:bldP spid="58" grpId="0" animBg="1"/>
      <p:bldP spid="59" grpId="0"/>
      <p:bldP spid="60" grpId="0" animBg="1"/>
      <p:bldP spid="61" grpId="0"/>
      <p:bldP spid="6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34E97-AB94-8231-4964-600C730634FF}"/>
              </a:ext>
            </a:extLst>
          </p:cNvPr>
          <p:cNvSpPr>
            <a:spLocks noGrp="1"/>
          </p:cNvSpPr>
          <p:nvPr>
            <p:ph type="title"/>
          </p:nvPr>
        </p:nvSpPr>
        <p:spPr/>
        <p:txBody>
          <a:bodyPr/>
          <a:lstStyle/>
          <a:p>
            <a:r>
              <a:rPr lang="en-GB">
                <a:latin typeface="Century Gothic" panose="020B0502020202020204" pitchFamily="34" charset="0"/>
              </a:rPr>
              <a:t>Activity</a:t>
            </a:r>
          </a:p>
        </p:txBody>
      </p:sp>
      <p:pic>
        <p:nvPicPr>
          <p:cNvPr id="7" name="Picture 6" descr="Text, letter&#10;&#10;Description automatically generated">
            <a:extLst>
              <a:ext uri="{FF2B5EF4-FFF2-40B4-BE49-F238E27FC236}">
                <a16:creationId xmlns:a16="http://schemas.microsoft.com/office/drawing/2014/main" id="{48B3EE15-FD18-FF32-67C7-A7CFBDC83C87}"/>
              </a:ext>
            </a:extLst>
          </p:cNvPr>
          <p:cNvPicPr>
            <a:picLocks noChangeAspect="1"/>
          </p:cNvPicPr>
          <p:nvPr/>
        </p:nvPicPr>
        <p:blipFill>
          <a:blip r:embed="rId2"/>
          <a:stretch>
            <a:fillRect/>
          </a:stretch>
        </p:blipFill>
        <p:spPr>
          <a:xfrm>
            <a:off x="7570737" y="1019848"/>
            <a:ext cx="3418687" cy="4852868"/>
          </a:xfrm>
          <a:prstGeom prst="rect">
            <a:avLst/>
          </a:prstGeom>
          <a:ln>
            <a:solidFill>
              <a:schemeClr val="tx1"/>
            </a:solidFill>
          </a:ln>
        </p:spPr>
      </p:pic>
      <p:pic>
        <p:nvPicPr>
          <p:cNvPr id="9" name="Picture 8" descr="Graphical user interface, application, Teams&#10;&#10;Description automatically generated">
            <a:extLst>
              <a:ext uri="{FF2B5EF4-FFF2-40B4-BE49-F238E27FC236}">
                <a16:creationId xmlns:a16="http://schemas.microsoft.com/office/drawing/2014/main" id="{3C4D8893-76CB-4F49-DCB4-4E7F7837B682}"/>
              </a:ext>
            </a:extLst>
          </p:cNvPr>
          <p:cNvPicPr>
            <a:picLocks noChangeAspect="1"/>
          </p:cNvPicPr>
          <p:nvPr/>
        </p:nvPicPr>
        <p:blipFill>
          <a:blip r:embed="rId3"/>
          <a:stretch>
            <a:fillRect/>
          </a:stretch>
        </p:blipFill>
        <p:spPr>
          <a:xfrm>
            <a:off x="4071772" y="1029352"/>
            <a:ext cx="3426308" cy="4848392"/>
          </a:xfrm>
          <a:prstGeom prst="rect">
            <a:avLst/>
          </a:prstGeom>
          <a:ln>
            <a:solidFill>
              <a:schemeClr val="tx1"/>
            </a:solidFill>
          </a:ln>
        </p:spPr>
      </p:pic>
      <p:pic>
        <p:nvPicPr>
          <p:cNvPr id="11" name="Picture 10" descr="Diagram&#10;&#10;Description automatically generated">
            <a:extLst>
              <a:ext uri="{FF2B5EF4-FFF2-40B4-BE49-F238E27FC236}">
                <a16:creationId xmlns:a16="http://schemas.microsoft.com/office/drawing/2014/main" id="{57A9F152-C60E-6D67-825B-989DE1275AB2}"/>
              </a:ext>
            </a:extLst>
          </p:cNvPr>
          <p:cNvPicPr>
            <a:picLocks noChangeAspect="1"/>
          </p:cNvPicPr>
          <p:nvPr/>
        </p:nvPicPr>
        <p:blipFill>
          <a:blip r:embed="rId4"/>
          <a:stretch>
            <a:fillRect/>
          </a:stretch>
        </p:blipFill>
        <p:spPr>
          <a:xfrm>
            <a:off x="572085" y="1030778"/>
            <a:ext cx="3436633" cy="4846320"/>
          </a:xfrm>
          <a:prstGeom prst="rect">
            <a:avLst/>
          </a:prstGeom>
          <a:ln>
            <a:solidFill>
              <a:schemeClr val="tx1"/>
            </a:solidFill>
          </a:ln>
        </p:spPr>
      </p:pic>
    </p:spTree>
    <p:extLst>
      <p:ext uri="{BB962C8B-B14F-4D97-AF65-F5344CB8AC3E}">
        <p14:creationId xmlns:p14="http://schemas.microsoft.com/office/powerpoint/2010/main" val="499595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B6BDD-098C-0DC4-CA58-30AB6A7B286F}"/>
              </a:ext>
            </a:extLst>
          </p:cNvPr>
          <p:cNvSpPr>
            <a:spLocks noGrp="1"/>
          </p:cNvSpPr>
          <p:nvPr>
            <p:ph type="title"/>
          </p:nvPr>
        </p:nvSpPr>
        <p:spPr/>
        <p:txBody>
          <a:bodyPr/>
          <a:lstStyle/>
          <a:p>
            <a:r>
              <a:rPr lang="en-GB">
                <a:latin typeface="Century Gothic" panose="020B0502020202020204" pitchFamily="34" charset="0"/>
              </a:rPr>
              <a:t>Answers</a:t>
            </a:r>
          </a:p>
        </p:txBody>
      </p:sp>
      <p:sp>
        <p:nvSpPr>
          <p:cNvPr id="3" name="TextBox 2">
            <a:extLst>
              <a:ext uri="{FF2B5EF4-FFF2-40B4-BE49-F238E27FC236}">
                <a16:creationId xmlns:a16="http://schemas.microsoft.com/office/drawing/2014/main" id="{16EE7F23-1124-8CD3-21F1-B19FAB698615}"/>
              </a:ext>
            </a:extLst>
          </p:cNvPr>
          <p:cNvSpPr txBox="1"/>
          <p:nvPr/>
        </p:nvSpPr>
        <p:spPr>
          <a:xfrm>
            <a:off x="381000" y="847436"/>
            <a:ext cx="1006718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1. Covalent bonding occurs between non-metals and non-metals.</a:t>
            </a:r>
          </a:p>
        </p:txBody>
      </p:sp>
      <p:sp>
        <p:nvSpPr>
          <p:cNvPr id="7" name="Text Box 5">
            <a:extLst>
              <a:ext uri="{FF2B5EF4-FFF2-40B4-BE49-F238E27FC236}">
                <a16:creationId xmlns:a16="http://schemas.microsoft.com/office/drawing/2014/main" id="{14004747-9CDC-12D8-F380-CBDC35FF105D}"/>
              </a:ext>
            </a:extLst>
          </p:cNvPr>
          <p:cNvSpPr txBox="1">
            <a:spLocks noChangeArrowheads="1"/>
          </p:cNvSpPr>
          <p:nvPr/>
        </p:nvSpPr>
        <p:spPr bwMode="auto">
          <a:xfrm>
            <a:off x="2327275" y="1373188"/>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chemeClr val="accent1"/>
                </a:solidFill>
                <a:effectLst/>
                <a:latin typeface="+mn-ea"/>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accent1"/>
              </a:solidFill>
              <a:effectLst/>
              <a:latin typeface="Arial" panose="020B0604020202020204" pitchFamily="34" charset="0"/>
            </a:endParaRPr>
          </a:p>
        </p:txBody>
      </p:sp>
      <p:sp>
        <p:nvSpPr>
          <p:cNvPr id="9" name="Text Box 3">
            <a:extLst>
              <a:ext uri="{FF2B5EF4-FFF2-40B4-BE49-F238E27FC236}">
                <a16:creationId xmlns:a16="http://schemas.microsoft.com/office/drawing/2014/main" id="{FCAAEA37-5E87-3A19-2DD0-1EC2CEB27CAB}"/>
              </a:ext>
            </a:extLst>
          </p:cNvPr>
          <p:cNvSpPr txBox="1">
            <a:spLocks noChangeArrowheads="1"/>
          </p:cNvSpPr>
          <p:nvPr/>
        </p:nvSpPr>
        <p:spPr bwMode="auto">
          <a:xfrm>
            <a:off x="2978150" y="2020888"/>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4" name="Oval 13">
            <a:extLst>
              <a:ext uri="{FF2B5EF4-FFF2-40B4-BE49-F238E27FC236}">
                <a16:creationId xmlns:a16="http://schemas.microsoft.com/office/drawing/2014/main" id="{A02D331E-52A5-96A1-503C-4B0B7107F3A9}"/>
              </a:ext>
            </a:extLst>
          </p:cNvPr>
          <p:cNvSpPr/>
          <p:nvPr/>
        </p:nvSpPr>
        <p:spPr>
          <a:xfrm>
            <a:off x="1823085" y="1576705"/>
            <a:ext cx="1313180" cy="12255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5" name="TextBox 35">
            <a:extLst>
              <a:ext uri="{FF2B5EF4-FFF2-40B4-BE49-F238E27FC236}">
                <a16:creationId xmlns:a16="http://schemas.microsoft.com/office/drawing/2014/main" id="{207D1DDE-CA8B-D48F-586F-10D400239E91}"/>
              </a:ext>
            </a:extLst>
          </p:cNvPr>
          <p:cNvSpPr txBox="1">
            <a:spLocks noChangeArrowheads="1"/>
          </p:cNvSpPr>
          <p:nvPr/>
        </p:nvSpPr>
        <p:spPr bwMode="auto">
          <a:xfrm>
            <a:off x="2309813" y="1593850"/>
            <a:ext cx="3333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Oval 15">
            <a:extLst>
              <a:ext uri="{FF2B5EF4-FFF2-40B4-BE49-F238E27FC236}">
                <a16:creationId xmlns:a16="http://schemas.microsoft.com/office/drawing/2014/main" id="{809B6FDF-C25F-91B5-EF29-C5243D69774E}"/>
              </a:ext>
            </a:extLst>
          </p:cNvPr>
          <p:cNvSpPr/>
          <p:nvPr/>
        </p:nvSpPr>
        <p:spPr>
          <a:xfrm>
            <a:off x="2066290" y="1784985"/>
            <a:ext cx="807085" cy="7258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7" name="Text Box 21">
            <a:extLst>
              <a:ext uri="{FF2B5EF4-FFF2-40B4-BE49-F238E27FC236}">
                <a16:creationId xmlns:a16="http://schemas.microsoft.com/office/drawing/2014/main" id="{D0DF613A-A0B5-D890-B129-AA104C506321}"/>
              </a:ext>
            </a:extLst>
          </p:cNvPr>
          <p:cNvSpPr txBox="1">
            <a:spLocks noChangeArrowheads="1"/>
          </p:cNvSpPr>
          <p:nvPr/>
        </p:nvSpPr>
        <p:spPr bwMode="auto">
          <a:xfrm>
            <a:off x="1666875" y="2008188"/>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8" name="Text Box 20">
            <a:extLst>
              <a:ext uri="{FF2B5EF4-FFF2-40B4-BE49-F238E27FC236}">
                <a16:creationId xmlns:a16="http://schemas.microsoft.com/office/drawing/2014/main" id="{54721034-1D43-11AF-0099-CBFE19AF7AF2}"/>
              </a:ext>
            </a:extLst>
          </p:cNvPr>
          <p:cNvSpPr txBox="1">
            <a:spLocks noChangeArrowheads="1"/>
          </p:cNvSpPr>
          <p:nvPr/>
        </p:nvSpPr>
        <p:spPr bwMode="auto">
          <a:xfrm>
            <a:off x="2309813" y="2301875"/>
            <a:ext cx="3333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Text Box 19">
            <a:extLst>
              <a:ext uri="{FF2B5EF4-FFF2-40B4-BE49-F238E27FC236}">
                <a16:creationId xmlns:a16="http://schemas.microsoft.com/office/drawing/2014/main" id="{7DB7A9AA-C01D-B33F-998C-69D54EE8BE88}"/>
              </a:ext>
            </a:extLst>
          </p:cNvPr>
          <p:cNvSpPr txBox="1">
            <a:spLocks noChangeArrowheads="1"/>
          </p:cNvSpPr>
          <p:nvPr/>
        </p:nvSpPr>
        <p:spPr bwMode="auto">
          <a:xfrm>
            <a:off x="2825750" y="1589088"/>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Text Box 18">
            <a:extLst>
              <a:ext uri="{FF2B5EF4-FFF2-40B4-BE49-F238E27FC236}">
                <a16:creationId xmlns:a16="http://schemas.microsoft.com/office/drawing/2014/main" id="{11337A18-70A7-D1CA-0AA0-94508AF2BE3F}"/>
              </a:ext>
            </a:extLst>
          </p:cNvPr>
          <p:cNvSpPr txBox="1">
            <a:spLocks noChangeArrowheads="1"/>
          </p:cNvSpPr>
          <p:nvPr/>
        </p:nvSpPr>
        <p:spPr bwMode="auto">
          <a:xfrm>
            <a:off x="2305050" y="2628900"/>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1" name="Text Box 17">
            <a:extLst>
              <a:ext uri="{FF2B5EF4-FFF2-40B4-BE49-F238E27FC236}">
                <a16:creationId xmlns:a16="http://schemas.microsoft.com/office/drawing/2014/main" id="{B9C05530-6D5A-5361-A534-3A493EAAC3C4}"/>
              </a:ext>
            </a:extLst>
          </p:cNvPr>
          <p:cNvSpPr txBox="1">
            <a:spLocks noChangeArrowheads="1"/>
          </p:cNvSpPr>
          <p:nvPr/>
        </p:nvSpPr>
        <p:spPr bwMode="auto">
          <a:xfrm>
            <a:off x="2743200" y="2508250"/>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4" name="TextBox 23">
            <a:extLst>
              <a:ext uri="{FF2B5EF4-FFF2-40B4-BE49-F238E27FC236}">
                <a16:creationId xmlns:a16="http://schemas.microsoft.com/office/drawing/2014/main" id="{9D112C67-8A27-2ABE-0360-A1B2FB5BE91A}"/>
              </a:ext>
            </a:extLst>
          </p:cNvPr>
          <p:cNvSpPr txBox="1"/>
          <p:nvPr/>
        </p:nvSpPr>
        <p:spPr>
          <a:xfrm>
            <a:off x="431800" y="1533236"/>
            <a:ext cx="53091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2. </a:t>
            </a:r>
          </a:p>
        </p:txBody>
      </p:sp>
      <p:sp>
        <p:nvSpPr>
          <p:cNvPr id="25" name="Oval 24">
            <a:extLst>
              <a:ext uri="{FF2B5EF4-FFF2-40B4-BE49-F238E27FC236}">
                <a16:creationId xmlns:a16="http://schemas.microsoft.com/office/drawing/2014/main" id="{6B80F4BA-5F02-8087-8C79-6B71EECE5789}"/>
              </a:ext>
            </a:extLst>
          </p:cNvPr>
          <p:cNvSpPr/>
          <p:nvPr/>
        </p:nvSpPr>
        <p:spPr>
          <a:xfrm>
            <a:off x="6391275" y="1655445"/>
            <a:ext cx="1313180" cy="12255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26" name="TextBox 35">
            <a:extLst>
              <a:ext uri="{FF2B5EF4-FFF2-40B4-BE49-F238E27FC236}">
                <a16:creationId xmlns:a16="http://schemas.microsoft.com/office/drawing/2014/main" id="{A78908F7-9117-6486-07BE-22D0C82A0EBA}"/>
              </a:ext>
            </a:extLst>
          </p:cNvPr>
          <p:cNvSpPr txBox="1">
            <a:spLocks noChangeArrowheads="1"/>
          </p:cNvSpPr>
          <p:nvPr/>
        </p:nvSpPr>
        <p:spPr bwMode="auto">
          <a:xfrm>
            <a:off x="6945313" y="2700338"/>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Text Box 38">
            <a:extLst>
              <a:ext uri="{FF2B5EF4-FFF2-40B4-BE49-F238E27FC236}">
                <a16:creationId xmlns:a16="http://schemas.microsoft.com/office/drawing/2014/main" id="{1F2ADA27-7DB4-276D-BB13-AD3BFF46FA04}"/>
              </a:ext>
            </a:extLst>
          </p:cNvPr>
          <p:cNvSpPr txBox="1">
            <a:spLocks noChangeArrowheads="1"/>
          </p:cNvSpPr>
          <p:nvPr/>
        </p:nvSpPr>
        <p:spPr bwMode="auto">
          <a:xfrm>
            <a:off x="7540625" y="2070100"/>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 name="Text Box 37">
            <a:extLst>
              <a:ext uri="{FF2B5EF4-FFF2-40B4-BE49-F238E27FC236}">
                <a16:creationId xmlns:a16="http://schemas.microsoft.com/office/drawing/2014/main" id="{E4BDF209-7C07-D853-A35B-D431E7F67601}"/>
              </a:ext>
            </a:extLst>
          </p:cNvPr>
          <p:cNvSpPr txBox="1">
            <a:spLocks noChangeArrowheads="1"/>
          </p:cNvSpPr>
          <p:nvPr/>
        </p:nvSpPr>
        <p:spPr bwMode="auto">
          <a:xfrm>
            <a:off x="6251575" y="2070100"/>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 name="Text Box 36">
            <a:extLst>
              <a:ext uri="{FF2B5EF4-FFF2-40B4-BE49-F238E27FC236}">
                <a16:creationId xmlns:a16="http://schemas.microsoft.com/office/drawing/2014/main" id="{A8AB1D52-BF5B-17CA-1217-5392117A210D}"/>
              </a:ext>
            </a:extLst>
          </p:cNvPr>
          <p:cNvSpPr txBox="1">
            <a:spLocks noChangeArrowheads="1"/>
          </p:cNvSpPr>
          <p:nvPr/>
        </p:nvSpPr>
        <p:spPr bwMode="auto">
          <a:xfrm>
            <a:off x="6413500" y="1633538"/>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 name="Text Box 35">
            <a:extLst>
              <a:ext uri="{FF2B5EF4-FFF2-40B4-BE49-F238E27FC236}">
                <a16:creationId xmlns:a16="http://schemas.microsoft.com/office/drawing/2014/main" id="{8E4B3F66-1923-11A8-EB5A-8A77D539624E}"/>
              </a:ext>
            </a:extLst>
          </p:cNvPr>
          <p:cNvSpPr txBox="1">
            <a:spLocks noChangeArrowheads="1"/>
          </p:cNvSpPr>
          <p:nvPr/>
        </p:nvSpPr>
        <p:spPr bwMode="auto">
          <a:xfrm>
            <a:off x="7394575" y="1635125"/>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Text Box 34">
            <a:extLst>
              <a:ext uri="{FF2B5EF4-FFF2-40B4-BE49-F238E27FC236}">
                <a16:creationId xmlns:a16="http://schemas.microsoft.com/office/drawing/2014/main" id="{4BD941B0-A4F9-9588-828C-22091DFBBCBE}"/>
              </a:ext>
            </a:extLst>
          </p:cNvPr>
          <p:cNvSpPr txBox="1">
            <a:spLocks noChangeArrowheads="1"/>
          </p:cNvSpPr>
          <p:nvPr/>
        </p:nvSpPr>
        <p:spPr bwMode="auto">
          <a:xfrm>
            <a:off x="7381875" y="2493963"/>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 name="Text Box 33">
            <a:extLst>
              <a:ext uri="{FF2B5EF4-FFF2-40B4-BE49-F238E27FC236}">
                <a16:creationId xmlns:a16="http://schemas.microsoft.com/office/drawing/2014/main" id="{8D02D552-D7E3-C07C-15A6-819F0CED00C3}"/>
              </a:ext>
            </a:extLst>
          </p:cNvPr>
          <p:cNvSpPr txBox="1">
            <a:spLocks noChangeArrowheads="1"/>
          </p:cNvSpPr>
          <p:nvPr/>
        </p:nvSpPr>
        <p:spPr bwMode="auto">
          <a:xfrm>
            <a:off x="6442075" y="2493963"/>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 name="Text Box 35">
            <a:extLst>
              <a:ext uri="{FF2B5EF4-FFF2-40B4-BE49-F238E27FC236}">
                <a16:creationId xmlns:a16="http://schemas.microsoft.com/office/drawing/2014/main" id="{32FF25B9-6CF3-1126-66CA-AB958761EECB}"/>
              </a:ext>
            </a:extLst>
          </p:cNvPr>
          <p:cNvSpPr txBox="1">
            <a:spLocks noChangeArrowheads="1"/>
          </p:cNvSpPr>
          <p:nvPr/>
        </p:nvSpPr>
        <p:spPr bwMode="auto">
          <a:xfrm>
            <a:off x="6937375" y="1482725"/>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TextBox 35">
            <a:extLst>
              <a:ext uri="{FF2B5EF4-FFF2-40B4-BE49-F238E27FC236}">
                <a16:creationId xmlns:a16="http://schemas.microsoft.com/office/drawing/2014/main" id="{90B4533B-B851-EA0A-F98C-E540B752626D}"/>
              </a:ext>
            </a:extLst>
          </p:cNvPr>
          <p:cNvSpPr txBox="1"/>
          <p:nvPr/>
        </p:nvSpPr>
        <p:spPr>
          <a:xfrm>
            <a:off x="5765800" y="1482436"/>
            <a:ext cx="53091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3. </a:t>
            </a:r>
          </a:p>
        </p:txBody>
      </p:sp>
      <p:sp>
        <p:nvSpPr>
          <p:cNvPr id="37" name="Oval 36">
            <a:extLst>
              <a:ext uri="{FF2B5EF4-FFF2-40B4-BE49-F238E27FC236}">
                <a16:creationId xmlns:a16="http://schemas.microsoft.com/office/drawing/2014/main" id="{03312520-62E2-7729-66D6-9F65361358F2}"/>
              </a:ext>
            </a:extLst>
          </p:cNvPr>
          <p:cNvSpPr/>
          <p:nvPr/>
        </p:nvSpPr>
        <p:spPr>
          <a:xfrm>
            <a:off x="1911985" y="3999230"/>
            <a:ext cx="1687830" cy="15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38" name="Oval 37">
            <a:extLst>
              <a:ext uri="{FF2B5EF4-FFF2-40B4-BE49-F238E27FC236}">
                <a16:creationId xmlns:a16="http://schemas.microsoft.com/office/drawing/2014/main" id="{31420637-52C0-3440-BF8D-748019C8E752}"/>
              </a:ext>
            </a:extLst>
          </p:cNvPr>
          <p:cNvSpPr/>
          <p:nvPr/>
        </p:nvSpPr>
        <p:spPr>
          <a:xfrm>
            <a:off x="1978025" y="4375150"/>
            <a:ext cx="120015" cy="1435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39" name="Oval 38">
            <a:extLst>
              <a:ext uri="{FF2B5EF4-FFF2-40B4-BE49-F238E27FC236}">
                <a16:creationId xmlns:a16="http://schemas.microsoft.com/office/drawing/2014/main" id="{2482B0F0-5AD8-8E7C-A846-D8FA1B48F1CC}"/>
              </a:ext>
            </a:extLst>
          </p:cNvPr>
          <p:cNvSpPr/>
          <p:nvPr/>
        </p:nvSpPr>
        <p:spPr>
          <a:xfrm>
            <a:off x="1945640" y="5055235"/>
            <a:ext cx="120015" cy="1435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40" name="Oval 39">
            <a:extLst>
              <a:ext uri="{FF2B5EF4-FFF2-40B4-BE49-F238E27FC236}">
                <a16:creationId xmlns:a16="http://schemas.microsoft.com/office/drawing/2014/main" id="{306871E7-2C9D-F24D-380E-273D106E775E}"/>
              </a:ext>
            </a:extLst>
          </p:cNvPr>
          <p:cNvSpPr/>
          <p:nvPr/>
        </p:nvSpPr>
        <p:spPr>
          <a:xfrm>
            <a:off x="2886075" y="5436235"/>
            <a:ext cx="120015" cy="1435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41" name="Oval 40">
            <a:extLst>
              <a:ext uri="{FF2B5EF4-FFF2-40B4-BE49-F238E27FC236}">
                <a16:creationId xmlns:a16="http://schemas.microsoft.com/office/drawing/2014/main" id="{BBA5FC22-8D2D-4453-45ED-9E9E19BCFF47}"/>
              </a:ext>
            </a:extLst>
          </p:cNvPr>
          <p:cNvSpPr/>
          <p:nvPr/>
        </p:nvSpPr>
        <p:spPr>
          <a:xfrm>
            <a:off x="2894330" y="4036060"/>
            <a:ext cx="1687830" cy="15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42" name="TextBox 72">
            <a:extLst>
              <a:ext uri="{FF2B5EF4-FFF2-40B4-BE49-F238E27FC236}">
                <a16:creationId xmlns:a16="http://schemas.microsoft.com/office/drawing/2014/main" id="{6BBF348F-F1A1-1A14-8475-1CE30CBD7648}"/>
              </a:ext>
            </a:extLst>
          </p:cNvPr>
          <p:cNvSpPr txBox="1">
            <a:spLocks noChangeArrowheads="1"/>
          </p:cNvSpPr>
          <p:nvPr/>
        </p:nvSpPr>
        <p:spPr bwMode="auto">
          <a:xfrm>
            <a:off x="3900488" y="5316538"/>
            <a:ext cx="3333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3" name="TextBox 73">
            <a:extLst>
              <a:ext uri="{FF2B5EF4-FFF2-40B4-BE49-F238E27FC236}">
                <a16:creationId xmlns:a16="http://schemas.microsoft.com/office/drawing/2014/main" id="{6F29E684-DCAA-704A-2207-C9BD963ED93E}"/>
              </a:ext>
            </a:extLst>
          </p:cNvPr>
          <p:cNvSpPr txBox="1">
            <a:spLocks noChangeArrowheads="1"/>
          </p:cNvSpPr>
          <p:nvPr/>
        </p:nvSpPr>
        <p:spPr bwMode="auto">
          <a:xfrm>
            <a:off x="4378325" y="4324350"/>
            <a:ext cx="33337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4" name="TextBox 74">
            <a:extLst>
              <a:ext uri="{FF2B5EF4-FFF2-40B4-BE49-F238E27FC236}">
                <a16:creationId xmlns:a16="http://schemas.microsoft.com/office/drawing/2014/main" id="{233B077F-D3AF-A6C0-2025-DC17DC29BC2C}"/>
              </a:ext>
            </a:extLst>
          </p:cNvPr>
          <p:cNvSpPr txBox="1">
            <a:spLocks noChangeArrowheads="1"/>
          </p:cNvSpPr>
          <p:nvPr/>
        </p:nvSpPr>
        <p:spPr bwMode="auto">
          <a:xfrm>
            <a:off x="4357688" y="4919663"/>
            <a:ext cx="3333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5" name="TextBox 32">
            <a:extLst>
              <a:ext uri="{FF2B5EF4-FFF2-40B4-BE49-F238E27FC236}">
                <a16:creationId xmlns:a16="http://schemas.microsoft.com/office/drawing/2014/main" id="{3A36CF32-5465-B09A-B056-7C9D24F7E194}"/>
              </a:ext>
            </a:extLst>
          </p:cNvPr>
          <p:cNvSpPr txBox="1">
            <a:spLocks noChangeArrowheads="1"/>
          </p:cNvSpPr>
          <p:nvPr/>
        </p:nvSpPr>
        <p:spPr bwMode="auto">
          <a:xfrm>
            <a:off x="3844925" y="3890963"/>
            <a:ext cx="3333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6" name="Oval 45">
            <a:extLst>
              <a:ext uri="{FF2B5EF4-FFF2-40B4-BE49-F238E27FC236}">
                <a16:creationId xmlns:a16="http://schemas.microsoft.com/office/drawing/2014/main" id="{AA64A43C-FF45-DB9B-E95A-9E69359F4271}"/>
              </a:ext>
            </a:extLst>
          </p:cNvPr>
          <p:cNvSpPr/>
          <p:nvPr/>
        </p:nvSpPr>
        <p:spPr>
          <a:xfrm>
            <a:off x="2435225" y="4004945"/>
            <a:ext cx="120015" cy="1435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47" name="Oval 46">
            <a:extLst>
              <a:ext uri="{FF2B5EF4-FFF2-40B4-BE49-F238E27FC236}">
                <a16:creationId xmlns:a16="http://schemas.microsoft.com/office/drawing/2014/main" id="{5D64C3D1-9389-4139-8BDA-FE9FFC8748BC}"/>
              </a:ext>
            </a:extLst>
          </p:cNvPr>
          <p:cNvSpPr/>
          <p:nvPr/>
        </p:nvSpPr>
        <p:spPr>
          <a:xfrm>
            <a:off x="2468245" y="5425440"/>
            <a:ext cx="120015" cy="1435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48" name="Oval 47">
            <a:extLst>
              <a:ext uri="{FF2B5EF4-FFF2-40B4-BE49-F238E27FC236}">
                <a16:creationId xmlns:a16="http://schemas.microsoft.com/office/drawing/2014/main" id="{CF344E5A-2CED-2608-C76D-EAD029B50C82}"/>
              </a:ext>
            </a:extLst>
          </p:cNvPr>
          <p:cNvSpPr/>
          <p:nvPr/>
        </p:nvSpPr>
        <p:spPr>
          <a:xfrm>
            <a:off x="2957830" y="3983355"/>
            <a:ext cx="120015" cy="14351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49" name="TextBox 35">
            <a:extLst>
              <a:ext uri="{FF2B5EF4-FFF2-40B4-BE49-F238E27FC236}">
                <a16:creationId xmlns:a16="http://schemas.microsoft.com/office/drawing/2014/main" id="{2A227F0D-C3BB-258E-1586-0CFA451D19D9}"/>
              </a:ext>
            </a:extLst>
          </p:cNvPr>
          <p:cNvSpPr txBox="1">
            <a:spLocks noChangeArrowheads="1"/>
          </p:cNvSpPr>
          <p:nvPr/>
        </p:nvSpPr>
        <p:spPr bwMode="auto">
          <a:xfrm>
            <a:off x="3362325" y="5349875"/>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0" name="Text Box 51">
            <a:extLst>
              <a:ext uri="{FF2B5EF4-FFF2-40B4-BE49-F238E27FC236}">
                <a16:creationId xmlns:a16="http://schemas.microsoft.com/office/drawing/2014/main" id="{57B40DAB-1F79-FE2E-8942-2DA420ECC7DF}"/>
              </a:ext>
            </a:extLst>
          </p:cNvPr>
          <p:cNvSpPr txBox="1">
            <a:spLocks noChangeArrowheads="1"/>
          </p:cNvSpPr>
          <p:nvPr/>
        </p:nvSpPr>
        <p:spPr bwMode="auto">
          <a:xfrm>
            <a:off x="3082925" y="4806950"/>
            <a:ext cx="3651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4472C4"/>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1" name="Oval 50">
            <a:extLst>
              <a:ext uri="{FF2B5EF4-FFF2-40B4-BE49-F238E27FC236}">
                <a16:creationId xmlns:a16="http://schemas.microsoft.com/office/drawing/2014/main" id="{7DD6B35C-F858-0F04-55D5-136E27C3CDDE}"/>
              </a:ext>
            </a:extLst>
          </p:cNvPr>
          <p:cNvSpPr/>
          <p:nvPr/>
        </p:nvSpPr>
        <p:spPr>
          <a:xfrm>
            <a:off x="3190240" y="4550410"/>
            <a:ext cx="93345" cy="99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4" name="TextBox 32">
            <a:extLst>
              <a:ext uri="{FF2B5EF4-FFF2-40B4-BE49-F238E27FC236}">
                <a16:creationId xmlns:a16="http://schemas.microsoft.com/office/drawing/2014/main" id="{D87B1BD3-1763-80AD-6237-C478E1A8E504}"/>
              </a:ext>
            </a:extLst>
          </p:cNvPr>
          <p:cNvSpPr txBox="1">
            <a:spLocks noChangeArrowheads="1"/>
          </p:cNvSpPr>
          <p:nvPr/>
        </p:nvSpPr>
        <p:spPr bwMode="auto">
          <a:xfrm>
            <a:off x="3438525" y="3865563"/>
            <a:ext cx="333375"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t"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00"/>
                </a:solidFill>
                <a:effectLst/>
                <a:latin typeface="+mn-ea" charset="0"/>
                <a:ea typeface="Calibri" panose="020F0502020204030204" pitchFamily="34" charset="0"/>
                <a:cs typeface="Times New Roman" panose="02020603050405020304" pitchFamily="18"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TextBox 55">
            <a:extLst>
              <a:ext uri="{FF2B5EF4-FFF2-40B4-BE49-F238E27FC236}">
                <a16:creationId xmlns:a16="http://schemas.microsoft.com/office/drawing/2014/main" id="{C837A87B-248D-7569-EE63-522B4044093A}"/>
              </a:ext>
            </a:extLst>
          </p:cNvPr>
          <p:cNvSpPr txBox="1"/>
          <p:nvPr/>
        </p:nvSpPr>
        <p:spPr>
          <a:xfrm>
            <a:off x="508000" y="3870036"/>
            <a:ext cx="53091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4. </a:t>
            </a:r>
          </a:p>
        </p:txBody>
      </p:sp>
    </p:spTree>
    <p:extLst>
      <p:ext uri="{BB962C8B-B14F-4D97-AF65-F5344CB8AC3E}">
        <p14:creationId xmlns:p14="http://schemas.microsoft.com/office/powerpoint/2010/main" val="94968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P spid="14" grpId="0" animBg="1"/>
      <p:bldP spid="15" grpId="0"/>
      <p:bldP spid="16" grpId="0" animBg="1"/>
      <p:bldP spid="17" grpId="0"/>
      <p:bldP spid="18" grpId="0"/>
      <p:bldP spid="19" grpId="0"/>
      <p:bldP spid="20" grpId="0"/>
      <p:bldP spid="21" grpId="0"/>
      <p:bldP spid="24" grpId="0"/>
      <p:bldP spid="25" grpId="0" animBg="1"/>
      <p:bldP spid="26" grpId="0"/>
      <p:bldP spid="27" grpId="0"/>
      <p:bldP spid="28" grpId="0"/>
      <p:bldP spid="29" grpId="0"/>
      <p:bldP spid="30" grpId="0"/>
      <p:bldP spid="31" grpId="0"/>
      <p:bldP spid="32" grpId="0"/>
      <p:bldP spid="35" grpId="0"/>
      <p:bldP spid="36" grpId="0"/>
      <p:bldP spid="37" grpId="0" animBg="1"/>
      <p:bldP spid="38" grpId="0" animBg="1"/>
      <p:bldP spid="39" grpId="0" animBg="1"/>
      <p:bldP spid="40" grpId="0" animBg="1"/>
      <p:bldP spid="41" grpId="0" animBg="1"/>
      <p:bldP spid="42" grpId="0"/>
      <p:bldP spid="43" grpId="0"/>
      <p:bldP spid="44" grpId="0"/>
      <p:bldP spid="45" grpId="0"/>
      <p:bldP spid="46" grpId="0" animBg="1"/>
      <p:bldP spid="47" grpId="0" animBg="1"/>
      <p:bldP spid="48" grpId="0" animBg="1"/>
      <p:bldP spid="49" grpId="0"/>
      <p:bldP spid="50" grpId="0"/>
      <p:bldP spid="51" grpId="0" animBg="1"/>
      <p:bldP spid="54" grpId="0"/>
      <p:bldP spid="56"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90E5C-6CB3-28F3-A951-1A6BD421F1AA}"/>
              </a:ext>
            </a:extLst>
          </p:cNvPr>
          <p:cNvSpPr>
            <a:spLocks noGrp="1"/>
          </p:cNvSpPr>
          <p:nvPr>
            <p:ph type="title"/>
          </p:nvPr>
        </p:nvSpPr>
        <p:spPr/>
        <p:txBody>
          <a:bodyPr/>
          <a:lstStyle/>
          <a:p>
            <a:r>
              <a:rPr lang="en-GB">
                <a:latin typeface="Century Gothic" panose="020B0502020202020204" pitchFamily="34" charset="0"/>
              </a:rPr>
              <a:t>Answers</a:t>
            </a:r>
          </a:p>
        </p:txBody>
      </p:sp>
      <p:sp>
        <p:nvSpPr>
          <p:cNvPr id="3" name="Oval 2">
            <a:extLst>
              <a:ext uri="{FF2B5EF4-FFF2-40B4-BE49-F238E27FC236}">
                <a16:creationId xmlns:a16="http://schemas.microsoft.com/office/drawing/2014/main" id="{D31F7CB1-BEEB-B8A1-AB4F-FF4B0A47F545}"/>
              </a:ext>
            </a:extLst>
          </p:cNvPr>
          <p:cNvSpPr/>
          <p:nvPr/>
        </p:nvSpPr>
        <p:spPr>
          <a:xfrm>
            <a:off x="2245995" y="923607"/>
            <a:ext cx="949325" cy="919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4" name="Oval 3">
            <a:extLst>
              <a:ext uri="{FF2B5EF4-FFF2-40B4-BE49-F238E27FC236}">
                <a16:creationId xmlns:a16="http://schemas.microsoft.com/office/drawing/2014/main" id="{82BE98DA-867B-D7E4-FD88-04E65816A145}"/>
              </a:ext>
            </a:extLst>
          </p:cNvPr>
          <p:cNvSpPr/>
          <p:nvPr/>
        </p:nvSpPr>
        <p:spPr>
          <a:xfrm>
            <a:off x="1244600" y="2018982"/>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5" name="Oval 4">
            <a:extLst>
              <a:ext uri="{FF2B5EF4-FFF2-40B4-BE49-F238E27FC236}">
                <a16:creationId xmlns:a16="http://schemas.microsoft.com/office/drawing/2014/main" id="{84859933-748B-DDD6-0C05-E768589D1149}"/>
              </a:ext>
            </a:extLst>
          </p:cNvPr>
          <p:cNvSpPr/>
          <p:nvPr/>
        </p:nvSpPr>
        <p:spPr>
          <a:xfrm>
            <a:off x="2636520" y="2564447"/>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6" name="Oval 5">
            <a:extLst>
              <a:ext uri="{FF2B5EF4-FFF2-40B4-BE49-F238E27FC236}">
                <a16:creationId xmlns:a16="http://schemas.microsoft.com/office/drawing/2014/main" id="{5B11E995-6A96-B9C8-1ECE-ED65CA798359}"/>
              </a:ext>
            </a:extLst>
          </p:cNvPr>
          <p:cNvSpPr/>
          <p:nvPr/>
        </p:nvSpPr>
        <p:spPr>
          <a:xfrm>
            <a:off x="1606550" y="2584767"/>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7" name="Oval 6">
            <a:extLst>
              <a:ext uri="{FF2B5EF4-FFF2-40B4-BE49-F238E27FC236}">
                <a16:creationId xmlns:a16="http://schemas.microsoft.com/office/drawing/2014/main" id="{8777512A-EC04-87E9-8041-E28F78E98243}"/>
              </a:ext>
            </a:extLst>
          </p:cNvPr>
          <p:cNvSpPr/>
          <p:nvPr/>
        </p:nvSpPr>
        <p:spPr>
          <a:xfrm>
            <a:off x="2919730" y="2128837"/>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8" name="Oval 7">
            <a:extLst>
              <a:ext uri="{FF2B5EF4-FFF2-40B4-BE49-F238E27FC236}">
                <a16:creationId xmlns:a16="http://schemas.microsoft.com/office/drawing/2014/main" id="{0D9C4BF3-90E5-9170-5297-3B6F58AB91C2}"/>
              </a:ext>
            </a:extLst>
          </p:cNvPr>
          <p:cNvSpPr/>
          <p:nvPr/>
        </p:nvSpPr>
        <p:spPr>
          <a:xfrm>
            <a:off x="767080" y="1178877"/>
            <a:ext cx="949325" cy="919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9" name="TextBox 50">
            <a:extLst>
              <a:ext uri="{FF2B5EF4-FFF2-40B4-BE49-F238E27FC236}">
                <a16:creationId xmlns:a16="http://schemas.microsoft.com/office/drawing/2014/main" id="{1A887F88-F576-B41D-8142-29B23A262ECD}"/>
              </a:ext>
            </a:extLst>
          </p:cNvPr>
          <p:cNvSpPr txBox="1"/>
          <p:nvPr/>
        </p:nvSpPr>
        <p:spPr>
          <a:xfrm>
            <a:off x="1483360" y="1232217"/>
            <a:ext cx="333375" cy="389255"/>
          </a:xfrm>
          <a:prstGeom prst="rect">
            <a:avLst/>
          </a:prstGeom>
          <a:noFill/>
        </p:spPr>
        <p:txBody>
          <a:bodyPr wrap="none" rtlCol="0">
            <a:spAutoFit/>
          </a:bodyPr>
          <a:lstStyle/>
          <a:p>
            <a:r>
              <a:rPr lang="en-GB" sz="2000" b="1" kern="1200">
                <a:solidFill>
                  <a:srgbClr val="7030A0"/>
                </a:solidFill>
                <a:effectLst/>
                <a:latin typeface="+mn-ea"/>
                <a:ea typeface="Calibri" panose="020F0502020204030204" pitchFamily="34" charset="0"/>
                <a:cs typeface="Times New Roman" panose="02020603050405020304" pitchFamily="18" charset="0"/>
              </a:rPr>
              <a: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Oval 9">
            <a:extLst>
              <a:ext uri="{FF2B5EF4-FFF2-40B4-BE49-F238E27FC236}">
                <a16:creationId xmlns:a16="http://schemas.microsoft.com/office/drawing/2014/main" id="{C5593F83-0418-1434-3A92-E0194E5E4F58}"/>
              </a:ext>
            </a:extLst>
          </p:cNvPr>
          <p:cNvSpPr/>
          <p:nvPr/>
        </p:nvSpPr>
        <p:spPr>
          <a:xfrm>
            <a:off x="2115185" y="2768282"/>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1" name="Oval 10">
            <a:extLst>
              <a:ext uri="{FF2B5EF4-FFF2-40B4-BE49-F238E27FC236}">
                <a16:creationId xmlns:a16="http://schemas.microsoft.com/office/drawing/2014/main" id="{DB7312AF-2C80-76AB-4E25-D34A2F4CA0CC}"/>
              </a:ext>
            </a:extLst>
          </p:cNvPr>
          <p:cNvSpPr/>
          <p:nvPr/>
        </p:nvSpPr>
        <p:spPr>
          <a:xfrm>
            <a:off x="1289685" y="1264602"/>
            <a:ext cx="1687830" cy="15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2" name="TextBox 15">
            <a:extLst>
              <a:ext uri="{FF2B5EF4-FFF2-40B4-BE49-F238E27FC236}">
                <a16:creationId xmlns:a16="http://schemas.microsoft.com/office/drawing/2014/main" id="{DFC8B3E9-490B-C7FD-75B5-8CA888066210}"/>
              </a:ext>
            </a:extLst>
          </p:cNvPr>
          <p:cNvSpPr txBox="1"/>
          <p:nvPr/>
        </p:nvSpPr>
        <p:spPr>
          <a:xfrm>
            <a:off x="2763520" y="1609407"/>
            <a:ext cx="333375" cy="389255"/>
          </a:xfrm>
          <a:prstGeom prst="rect">
            <a:avLst/>
          </a:prstGeom>
          <a:noFill/>
        </p:spPr>
        <p:txBody>
          <a:bodyPr wrap="none" rtlCol="0">
            <a:spAutoFit/>
          </a:bodyPr>
          <a:lstStyle/>
          <a:p>
            <a:r>
              <a:rPr lang="en-GB" sz="2000" b="1" kern="1200">
                <a:solidFill>
                  <a:srgbClr val="7030A0"/>
                </a:solidFill>
                <a:effectLst/>
                <a:latin typeface="+mn-ea"/>
                <a:ea typeface="Calibri" panose="020F0502020204030204" pitchFamily="34" charset="0"/>
                <a:cs typeface="Times New Roman" panose="02020603050405020304" pitchFamily="18" charset="0"/>
              </a:rPr>
              <a: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Oval 12">
            <a:extLst>
              <a:ext uri="{FF2B5EF4-FFF2-40B4-BE49-F238E27FC236}">
                <a16:creationId xmlns:a16="http://schemas.microsoft.com/office/drawing/2014/main" id="{25721520-EAE6-0750-51D7-4AE4DCFE17A2}"/>
              </a:ext>
            </a:extLst>
          </p:cNvPr>
          <p:cNvSpPr/>
          <p:nvPr/>
        </p:nvSpPr>
        <p:spPr>
          <a:xfrm>
            <a:off x="2211705" y="1252537"/>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4" name="TextBox 13">
            <a:extLst>
              <a:ext uri="{FF2B5EF4-FFF2-40B4-BE49-F238E27FC236}">
                <a16:creationId xmlns:a16="http://schemas.microsoft.com/office/drawing/2014/main" id="{9BADFC5F-6267-94BF-A7C8-D871C4C21CF9}"/>
              </a:ext>
            </a:extLst>
          </p:cNvPr>
          <p:cNvSpPr txBox="1"/>
          <p:nvPr/>
        </p:nvSpPr>
        <p:spPr>
          <a:xfrm>
            <a:off x="406400" y="898236"/>
            <a:ext cx="53091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5. </a:t>
            </a:r>
          </a:p>
        </p:txBody>
      </p:sp>
      <p:sp>
        <p:nvSpPr>
          <p:cNvPr id="16" name="Oval 15">
            <a:extLst>
              <a:ext uri="{FF2B5EF4-FFF2-40B4-BE49-F238E27FC236}">
                <a16:creationId xmlns:a16="http://schemas.microsoft.com/office/drawing/2014/main" id="{7D45FBBE-3B72-F145-1C48-435C4D986B2B}"/>
              </a:ext>
            </a:extLst>
          </p:cNvPr>
          <p:cNvSpPr/>
          <p:nvPr/>
        </p:nvSpPr>
        <p:spPr>
          <a:xfrm>
            <a:off x="7806252" y="661207"/>
            <a:ext cx="949325" cy="919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7" name="Oval 16">
            <a:extLst>
              <a:ext uri="{FF2B5EF4-FFF2-40B4-BE49-F238E27FC236}">
                <a16:creationId xmlns:a16="http://schemas.microsoft.com/office/drawing/2014/main" id="{324FD7C1-93D9-9C09-02E9-53D4C7026A4E}"/>
              </a:ext>
            </a:extLst>
          </p:cNvPr>
          <p:cNvSpPr/>
          <p:nvPr/>
        </p:nvSpPr>
        <p:spPr>
          <a:xfrm>
            <a:off x="6856292" y="1040302"/>
            <a:ext cx="1687830" cy="15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8" name="Oval 17">
            <a:extLst>
              <a:ext uri="{FF2B5EF4-FFF2-40B4-BE49-F238E27FC236}">
                <a16:creationId xmlns:a16="http://schemas.microsoft.com/office/drawing/2014/main" id="{EB485D8E-61A3-727A-6D1F-59EFFBB6FB7C}"/>
              </a:ext>
            </a:extLst>
          </p:cNvPr>
          <p:cNvSpPr/>
          <p:nvPr/>
        </p:nvSpPr>
        <p:spPr>
          <a:xfrm>
            <a:off x="6327337" y="941877"/>
            <a:ext cx="949325" cy="919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19" name="Oval 18">
            <a:extLst>
              <a:ext uri="{FF2B5EF4-FFF2-40B4-BE49-F238E27FC236}">
                <a16:creationId xmlns:a16="http://schemas.microsoft.com/office/drawing/2014/main" id="{9916D518-E56E-5D48-ED6E-F887B5CE8E62}"/>
              </a:ext>
            </a:extLst>
          </p:cNvPr>
          <p:cNvSpPr/>
          <p:nvPr/>
        </p:nvSpPr>
        <p:spPr>
          <a:xfrm>
            <a:off x="6864547" y="2064557"/>
            <a:ext cx="949325" cy="919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20" name="Oval 19">
            <a:extLst>
              <a:ext uri="{FF2B5EF4-FFF2-40B4-BE49-F238E27FC236}">
                <a16:creationId xmlns:a16="http://schemas.microsoft.com/office/drawing/2014/main" id="{2ECFB9EC-3CDD-D0A1-86D9-A610BD5E9389}"/>
              </a:ext>
            </a:extLst>
          </p:cNvPr>
          <p:cNvSpPr/>
          <p:nvPr/>
        </p:nvSpPr>
        <p:spPr>
          <a:xfrm>
            <a:off x="8078667" y="1730547"/>
            <a:ext cx="949325" cy="919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21" name="TextBox 20">
            <a:extLst>
              <a:ext uri="{FF2B5EF4-FFF2-40B4-BE49-F238E27FC236}">
                <a16:creationId xmlns:a16="http://schemas.microsoft.com/office/drawing/2014/main" id="{3885277D-5837-8C3D-BC55-98ECCC0BB5D2}"/>
              </a:ext>
            </a:extLst>
          </p:cNvPr>
          <p:cNvSpPr txBox="1"/>
          <p:nvPr/>
        </p:nvSpPr>
        <p:spPr>
          <a:xfrm>
            <a:off x="5550950" y="877641"/>
            <a:ext cx="53091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6. </a:t>
            </a:r>
          </a:p>
        </p:txBody>
      </p:sp>
      <p:sp>
        <p:nvSpPr>
          <p:cNvPr id="22" name="Oval 21">
            <a:extLst>
              <a:ext uri="{FF2B5EF4-FFF2-40B4-BE49-F238E27FC236}">
                <a16:creationId xmlns:a16="http://schemas.microsoft.com/office/drawing/2014/main" id="{5EA74B8B-749F-5F15-89C8-9293862D28FE}"/>
              </a:ext>
            </a:extLst>
          </p:cNvPr>
          <p:cNvSpPr/>
          <p:nvPr/>
        </p:nvSpPr>
        <p:spPr>
          <a:xfrm>
            <a:off x="7793182" y="971174"/>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23" name="TextBox 15">
            <a:extLst>
              <a:ext uri="{FF2B5EF4-FFF2-40B4-BE49-F238E27FC236}">
                <a16:creationId xmlns:a16="http://schemas.microsoft.com/office/drawing/2014/main" id="{0868359C-DC1E-C6E8-1AF6-717743150DD9}"/>
              </a:ext>
            </a:extLst>
          </p:cNvPr>
          <p:cNvSpPr txBox="1"/>
          <p:nvPr/>
        </p:nvSpPr>
        <p:spPr>
          <a:xfrm>
            <a:off x="8319192" y="1312918"/>
            <a:ext cx="333375" cy="389255"/>
          </a:xfrm>
          <a:prstGeom prst="rect">
            <a:avLst/>
          </a:prstGeom>
          <a:noFill/>
        </p:spPr>
        <p:txBody>
          <a:bodyPr wrap="none" rtlCol="0">
            <a:spAutoFit/>
          </a:bodyPr>
          <a:lstStyle/>
          <a:p>
            <a:r>
              <a:rPr lang="en-GB" sz="2000" b="1" kern="1200">
                <a:solidFill>
                  <a:srgbClr val="7030A0"/>
                </a:solidFill>
                <a:effectLst/>
                <a:latin typeface="+mn-ea"/>
                <a:ea typeface="Calibri" panose="020F0502020204030204" pitchFamily="34" charset="0"/>
                <a:cs typeface="Times New Roman" panose="02020603050405020304" pitchFamily="18" charset="0"/>
              </a:rPr>
              <a: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4" name="Oval 23">
            <a:extLst>
              <a:ext uri="{FF2B5EF4-FFF2-40B4-BE49-F238E27FC236}">
                <a16:creationId xmlns:a16="http://schemas.microsoft.com/office/drawing/2014/main" id="{4B69EE61-4003-E442-8AB6-2DD7F1165509}"/>
              </a:ext>
            </a:extLst>
          </p:cNvPr>
          <p:cNvSpPr/>
          <p:nvPr/>
        </p:nvSpPr>
        <p:spPr>
          <a:xfrm>
            <a:off x="6781800" y="1738716"/>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25" name="TextBox 15">
            <a:extLst>
              <a:ext uri="{FF2B5EF4-FFF2-40B4-BE49-F238E27FC236}">
                <a16:creationId xmlns:a16="http://schemas.microsoft.com/office/drawing/2014/main" id="{02E1E5B0-1019-E442-E9A5-0072DA72CAB7}"/>
              </a:ext>
            </a:extLst>
          </p:cNvPr>
          <p:cNvSpPr txBox="1"/>
          <p:nvPr/>
        </p:nvSpPr>
        <p:spPr>
          <a:xfrm>
            <a:off x="7058428" y="966554"/>
            <a:ext cx="333375" cy="389255"/>
          </a:xfrm>
          <a:prstGeom prst="rect">
            <a:avLst/>
          </a:prstGeom>
          <a:noFill/>
        </p:spPr>
        <p:txBody>
          <a:bodyPr wrap="none" rtlCol="0">
            <a:spAutoFit/>
          </a:bodyPr>
          <a:lstStyle/>
          <a:p>
            <a:r>
              <a:rPr lang="en-GB" sz="2000" b="1" kern="1200">
                <a:solidFill>
                  <a:srgbClr val="7030A0"/>
                </a:solidFill>
                <a:effectLst/>
                <a:latin typeface="+mn-ea"/>
                <a:ea typeface="Calibri" panose="020F0502020204030204" pitchFamily="34" charset="0"/>
                <a:cs typeface="Times New Roman" panose="02020603050405020304" pitchFamily="18" charset="0"/>
              </a:rPr>
              <a: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6" name="Oval 25">
            <a:extLst>
              <a:ext uri="{FF2B5EF4-FFF2-40B4-BE49-F238E27FC236}">
                <a16:creationId xmlns:a16="http://schemas.microsoft.com/office/drawing/2014/main" id="{2F8AB754-DF89-4E34-C7D0-6380151668FA}"/>
              </a:ext>
            </a:extLst>
          </p:cNvPr>
          <p:cNvSpPr/>
          <p:nvPr/>
        </p:nvSpPr>
        <p:spPr>
          <a:xfrm>
            <a:off x="7729451" y="2486861"/>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27" name="TextBox 15">
            <a:extLst>
              <a:ext uri="{FF2B5EF4-FFF2-40B4-BE49-F238E27FC236}">
                <a16:creationId xmlns:a16="http://schemas.microsoft.com/office/drawing/2014/main" id="{68608C25-2D8D-2E21-3AB2-F2CD7BD69D2C}"/>
              </a:ext>
            </a:extLst>
          </p:cNvPr>
          <p:cNvSpPr txBox="1"/>
          <p:nvPr/>
        </p:nvSpPr>
        <p:spPr>
          <a:xfrm>
            <a:off x="6858923" y="2013958"/>
            <a:ext cx="333375" cy="389255"/>
          </a:xfrm>
          <a:prstGeom prst="rect">
            <a:avLst/>
          </a:prstGeom>
          <a:noFill/>
        </p:spPr>
        <p:txBody>
          <a:bodyPr wrap="none" rtlCol="0">
            <a:spAutoFit/>
          </a:bodyPr>
          <a:lstStyle/>
          <a:p>
            <a:r>
              <a:rPr lang="en-GB" sz="2000" b="1" kern="1200">
                <a:solidFill>
                  <a:srgbClr val="7030A0"/>
                </a:solidFill>
                <a:effectLst/>
                <a:latin typeface="+mn-ea"/>
                <a:ea typeface="Calibri" panose="020F0502020204030204" pitchFamily="34" charset="0"/>
                <a:cs typeface="Times New Roman" panose="02020603050405020304" pitchFamily="18" charset="0"/>
              </a:rPr>
              <a: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8" name="Oval 27">
            <a:extLst>
              <a:ext uri="{FF2B5EF4-FFF2-40B4-BE49-F238E27FC236}">
                <a16:creationId xmlns:a16="http://schemas.microsoft.com/office/drawing/2014/main" id="{C91C22B4-F9AB-2BD4-2FBB-F4ED9E807C86}"/>
              </a:ext>
            </a:extLst>
          </p:cNvPr>
          <p:cNvSpPr/>
          <p:nvPr/>
        </p:nvSpPr>
        <p:spPr>
          <a:xfrm>
            <a:off x="8494223" y="1688840"/>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29" name="TextBox 15">
            <a:extLst>
              <a:ext uri="{FF2B5EF4-FFF2-40B4-BE49-F238E27FC236}">
                <a16:creationId xmlns:a16="http://schemas.microsoft.com/office/drawing/2014/main" id="{A0B384F1-9AC8-520E-EC62-85F603DF6351}"/>
              </a:ext>
            </a:extLst>
          </p:cNvPr>
          <p:cNvSpPr txBox="1"/>
          <p:nvPr/>
        </p:nvSpPr>
        <p:spPr>
          <a:xfrm>
            <a:off x="8022705" y="2230089"/>
            <a:ext cx="333375" cy="389255"/>
          </a:xfrm>
          <a:prstGeom prst="rect">
            <a:avLst/>
          </a:prstGeom>
          <a:noFill/>
        </p:spPr>
        <p:txBody>
          <a:bodyPr wrap="none" rtlCol="0">
            <a:spAutoFit/>
          </a:bodyPr>
          <a:lstStyle/>
          <a:p>
            <a:r>
              <a:rPr lang="en-GB" sz="2000" b="1" kern="1200">
                <a:solidFill>
                  <a:srgbClr val="7030A0"/>
                </a:solidFill>
                <a:effectLst/>
                <a:latin typeface="+mn-ea"/>
                <a:ea typeface="Calibri" panose="020F0502020204030204" pitchFamily="34" charset="0"/>
                <a:cs typeface="Times New Roman" panose="02020603050405020304" pitchFamily="18" charset="0"/>
              </a:rPr>
              <a: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Oval 29">
            <a:extLst>
              <a:ext uri="{FF2B5EF4-FFF2-40B4-BE49-F238E27FC236}">
                <a16:creationId xmlns:a16="http://schemas.microsoft.com/office/drawing/2014/main" id="{E0494E4E-B9A4-75FD-1AF9-3537DB789522}"/>
              </a:ext>
            </a:extLst>
          </p:cNvPr>
          <p:cNvSpPr/>
          <p:nvPr/>
        </p:nvSpPr>
        <p:spPr>
          <a:xfrm>
            <a:off x="4232737" y="3906550"/>
            <a:ext cx="949325" cy="919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31" name="Oval 30">
            <a:extLst>
              <a:ext uri="{FF2B5EF4-FFF2-40B4-BE49-F238E27FC236}">
                <a16:creationId xmlns:a16="http://schemas.microsoft.com/office/drawing/2014/main" id="{E3029706-2FD6-ADB1-B67B-DD72778D40F3}"/>
              </a:ext>
            </a:extLst>
          </p:cNvPr>
          <p:cNvSpPr/>
          <p:nvPr/>
        </p:nvSpPr>
        <p:spPr>
          <a:xfrm>
            <a:off x="3282777" y="4285010"/>
            <a:ext cx="1687830" cy="15347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32" name="Oval 31">
            <a:extLst>
              <a:ext uri="{FF2B5EF4-FFF2-40B4-BE49-F238E27FC236}">
                <a16:creationId xmlns:a16="http://schemas.microsoft.com/office/drawing/2014/main" id="{FC95AC1B-EF8B-24DC-584E-0458FD77E016}"/>
              </a:ext>
            </a:extLst>
          </p:cNvPr>
          <p:cNvSpPr/>
          <p:nvPr/>
        </p:nvSpPr>
        <p:spPr>
          <a:xfrm>
            <a:off x="2753822" y="4186585"/>
            <a:ext cx="949325" cy="919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33" name="Oval 32">
            <a:extLst>
              <a:ext uri="{FF2B5EF4-FFF2-40B4-BE49-F238E27FC236}">
                <a16:creationId xmlns:a16="http://schemas.microsoft.com/office/drawing/2014/main" id="{6221DED8-3CF5-6425-26CE-5D2AB88D0D18}"/>
              </a:ext>
            </a:extLst>
          </p:cNvPr>
          <p:cNvSpPr/>
          <p:nvPr/>
        </p:nvSpPr>
        <p:spPr>
          <a:xfrm>
            <a:off x="3477087" y="5423565"/>
            <a:ext cx="949325" cy="9194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34" name="TextBox 33">
            <a:extLst>
              <a:ext uri="{FF2B5EF4-FFF2-40B4-BE49-F238E27FC236}">
                <a16:creationId xmlns:a16="http://schemas.microsoft.com/office/drawing/2014/main" id="{CD774A6F-094E-3767-57FC-7882FA9486A0}"/>
              </a:ext>
            </a:extLst>
          </p:cNvPr>
          <p:cNvSpPr txBox="1"/>
          <p:nvPr/>
        </p:nvSpPr>
        <p:spPr>
          <a:xfrm>
            <a:off x="2245255" y="3823117"/>
            <a:ext cx="53091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7. </a:t>
            </a:r>
          </a:p>
        </p:txBody>
      </p:sp>
      <p:sp>
        <p:nvSpPr>
          <p:cNvPr id="35" name="Oval 34">
            <a:extLst>
              <a:ext uri="{FF2B5EF4-FFF2-40B4-BE49-F238E27FC236}">
                <a16:creationId xmlns:a16="http://schemas.microsoft.com/office/drawing/2014/main" id="{863B2768-F57C-8F2A-2F1D-313E4BB739FC}"/>
              </a:ext>
            </a:extLst>
          </p:cNvPr>
          <p:cNvSpPr/>
          <p:nvPr/>
        </p:nvSpPr>
        <p:spPr>
          <a:xfrm>
            <a:off x="3559234" y="4368309"/>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36" name="TextBox 15">
            <a:extLst>
              <a:ext uri="{FF2B5EF4-FFF2-40B4-BE49-F238E27FC236}">
                <a16:creationId xmlns:a16="http://schemas.microsoft.com/office/drawing/2014/main" id="{C357F822-C93D-DD6F-73BC-B8D53C808AB4}"/>
              </a:ext>
            </a:extLst>
          </p:cNvPr>
          <p:cNvSpPr txBox="1"/>
          <p:nvPr/>
        </p:nvSpPr>
        <p:spPr>
          <a:xfrm>
            <a:off x="3137591" y="4876308"/>
            <a:ext cx="333375" cy="389255"/>
          </a:xfrm>
          <a:prstGeom prst="rect">
            <a:avLst/>
          </a:prstGeom>
          <a:noFill/>
        </p:spPr>
        <p:txBody>
          <a:bodyPr wrap="none" rtlCol="0">
            <a:spAutoFit/>
          </a:bodyPr>
          <a:lstStyle/>
          <a:p>
            <a:r>
              <a:rPr lang="en-GB" sz="2000" b="1" kern="1200">
                <a:solidFill>
                  <a:srgbClr val="7030A0"/>
                </a:solidFill>
                <a:effectLst/>
                <a:latin typeface="+mn-ea"/>
                <a:ea typeface="Calibri" panose="020F0502020204030204" pitchFamily="34" charset="0"/>
                <a:cs typeface="Times New Roman" panose="02020603050405020304" pitchFamily="18" charset="0"/>
              </a:rPr>
              <a: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7" name="Oval 36">
            <a:extLst>
              <a:ext uri="{FF2B5EF4-FFF2-40B4-BE49-F238E27FC236}">
                <a16:creationId xmlns:a16="http://schemas.microsoft.com/office/drawing/2014/main" id="{86B96C75-7564-9EA0-BDEC-7469D96752B7}"/>
              </a:ext>
            </a:extLst>
          </p:cNvPr>
          <p:cNvSpPr/>
          <p:nvPr/>
        </p:nvSpPr>
        <p:spPr>
          <a:xfrm>
            <a:off x="4822769" y="4684193"/>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38" name="TextBox 15">
            <a:extLst>
              <a:ext uri="{FF2B5EF4-FFF2-40B4-BE49-F238E27FC236}">
                <a16:creationId xmlns:a16="http://schemas.microsoft.com/office/drawing/2014/main" id="{DD1BF193-8A6E-DD37-BE5E-13B2B59DA8A6}"/>
              </a:ext>
            </a:extLst>
          </p:cNvPr>
          <p:cNvSpPr txBox="1"/>
          <p:nvPr/>
        </p:nvSpPr>
        <p:spPr>
          <a:xfrm>
            <a:off x="4118495" y="4094911"/>
            <a:ext cx="333375" cy="389255"/>
          </a:xfrm>
          <a:prstGeom prst="rect">
            <a:avLst/>
          </a:prstGeom>
          <a:noFill/>
        </p:spPr>
        <p:txBody>
          <a:bodyPr wrap="none" rtlCol="0">
            <a:spAutoFit/>
          </a:bodyPr>
          <a:lstStyle/>
          <a:p>
            <a:r>
              <a:rPr lang="en-GB" sz="2000" b="1" kern="1200">
                <a:solidFill>
                  <a:srgbClr val="7030A0"/>
                </a:solidFill>
                <a:effectLst/>
                <a:latin typeface="+mn-ea"/>
                <a:ea typeface="Calibri" panose="020F0502020204030204" pitchFamily="34" charset="0"/>
                <a:cs typeface="Times New Roman" panose="02020603050405020304" pitchFamily="18" charset="0"/>
              </a:rPr>
              <a: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9" name="Oval 38">
            <a:extLst>
              <a:ext uri="{FF2B5EF4-FFF2-40B4-BE49-F238E27FC236}">
                <a16:creationId xmlns:a16="http://schemas.microsoft.com/office/drawing/2014/main" id="{D6C55C70-3661-C39C-B6D5-EE2CD09A7F17}"/>
              </a:ext>
            </a:extLst>
          </p:cNvPr>
          <p:cNvSpPr/>
          <p:nvPr/>
        </p:nvSpPr>
        <p:spPr>
          <a:xfrm>
            <a:off x="3492732" y="5565342"/>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40" name="TextBox 15">
            <a:extLst>
              <a:ext uri="{FF2B5EF4-FFF2-40B4-BE49-F238E27FC236}">
                <a16:creationId xmlns:a16="http://schemas.microsoft.com/office/drawing/2014/main" id="{3F11A2EF-2ECA-F659-3302-909A8DD705D3}"/>
              </a:ext>
            </a:extLst>
          </p:cNvPr>
          <p:cNvSpPr txBox="1"/>
          <p:nvPr/>
        </p:nvSpPr>
        <p:spPr>
          <a:xfrm>
            <a:off x="4251498" y="5574576"/>
            <a:ext cx="333375" cy="389255"/>
          </a:xfrm>
          <a:prstGeom prst="rect">
            <a:avLst/>
          </a:prstGeom>
          <a:noFill/>
        </p:spPr>
        <p:txBody>
          <a:bodyPr wrap="none" rtlCol="0">
            <a:spAutoFit/>
          </a:bodyPr>
          <a:lstStyle/>
          <a:p>
            <a:r>
              <a:rPr lang="en-GB" sz="2000" b="1" kern="1200">
                <a:solidFill>
                  <a:srgbClr val="7030A0"/>
                </a:solidFill>
                <a:effectLst/>
                <a:latin typeface="+mn-ea"/>
                <a:ea typeface="Calibri" panose="020F0502020204030204" pitchFamily="34" charset="0"/>
                <a:cs typeface="Times New Roman" panose="02020603050405020304" pitchFamily="18" charset="0"/>
              </a:rPr>
              <a: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1" name="Oval 40">
            <a:extLst>
              <a:ext uri="{FF2B5EF4-FFF2-40B4-BE49-F238E27FC236}">
                <a16:creationId xmlns:a16="http://schemas.microsoft.com/office/drawing/2014/main" id="{E69BCBAC-A5CB-9CA0-8CFF-72E8543F5139}"/>
              </a:ext>
            </a:extLst>
          </p:cNvPr>
          <p:cNvSpPr/>
          <p:nvPr/>
        </p:nvSpPr>
        <p:spPr>
          <a:xfrm>
            <a:off x="4892043" y="5102593"/>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43" name="Oval 42">
            <a:extLst>
              <a:ext uri="{FF2B5EF4-FFF2-40B4-BE49-F238E27FC236}">
                <a16:creationId xmlns:a16="http://schemas.microsoft.com/office/drawing/2014/main" id="{EA28297A-96F1-7B68-CB6A-A824BBCA37AD}"/>
              </a:ext>
            </a:extLst>
          </p:cNvPr>
          <p:cNvSpPr/>
          <p:nvPr/>
        </p:nvSpPr>
        <p:spPr>
          <a:xfrm>
            <a:off x="4692539" y="5518232"/>
            <a:ext cx="120015" cy="143510"/>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Tree>
    <p:extLst>
      <p:ext uri="{BB962C8B-B14F-4D97-AF65-F5344CB8AC3E}">
        <p14:creationId xmlns:p14="http://schemas.microsoft.com/office/powerpoint/2010/main" val="842054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p:bldP spid="10" grpId="0" animBg="1"/>
      <p:bldP spid="11" grpId="0" animBg="1"/>
      <p:bldP spid="12" grpId="0"/>
      <p:bldP spid="13" grpId="0" animBg="1"/>
      <p:bldP spid="14" grpId="0"/>
      <p:bldP spid="16" grpId="0" animBg="1"/>
      <p:bldP spid="17" grpId="0" animBg="1"/>
      <p:bldP spid="18" grpId="0" animBg="1"/>
      <p:bldP spid="19" grpId="0" animBg="1"/>
      <p:bldP spid="20" grpId="0" animBg="1"/>
      <p:bldP spid="21" grpId="0"/>
      <p:bldP spid="22" grpId="0" animBg="1"/>
      <p:bldP spid="23" grpId="0"/>
      <p:bldP spid="24" grpId="0" animBg="1"/>
      <p:bldP spid="25" grpId="0"/>
      <p:bldP spid="26" grpId="0" animBg="1"/>
      <p:bldP spid="27" grpId="0"/>
      <p:bldP spid="28" grpId="0" animBg="1"/>
      <p:bldP spid="29" grpId="0"/>
      <p:bldP spid="30" grpId="0" animBg="1"/>
      <p:bldP spid="31" grpId="0" animBg="1"/>
      <p:bldP spid="32" grpId="0" animBg="1"/>
      <p:bldP spid="33" grpId="0" animBg="1"/>
      <p:bldP spid="34" grpId="0"/>
      <p:bldP spid="35" grpId="0" animBg="1"/>
      <p:bldP spid="36" grpId="0"/>
      <p:bldP spid="37" grpId="0" animBg="1"/>
      <p:bldP spid="38" grpId="0"/>
      <p:bldP spid="39" grpId="0" animBg="1"/>
      <p:bldP spid="40" grpId="0"/>
      <p:bldP spid="41" grpId="0" animBg="1"/>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F569-39B5-43FE-31DE-E8AB76B65CB3}"/>
              </a:ext>
            </a:extLst>
          </p:cNvPr>
          <p:cNvSpPr>
            <a:spLocks noGrp="1"/>
          </p:cNvSpPr>
          <p:nvPr>
            <p:ph type="title"/>
          </p:nvPr>
        </p:nvSpPr>
        <p:spPr/>
        <p:txBody>
          <a:bodyPr/>
          <a:lstStyle/>
          <a:p>
            <a:r>
              <a:rPr lang="en-GB">
                <a:latin typeface="Century Gothic" panose="020B0502020202020204" pitchFamily="34" charset="0"/>
              </a:rPr>
              <a:t>Answers</a:t>
            </a:r>
          </a:p>
        </p:txBody>
      </p:sp>
      <p:sp>
        <p:nvSpPr>
          <p:cNvPr id="3" name="TextBox 2">
            <a:extLst>
              <a:ext uri="{FF2B5EF4-FFF2-40B4-BE49-F238E27FC236}">
                <a16:creationId xmlns:a16="http://schemas.microsoft.com/office/drawing/2014/main" id="{B4ABE1E9-1857-0CE8-39D3-AD2434883389}"/>
              </a:ext>
            </a:extLst>
          </p:cNvPr>
          <p:cNvSpPr txBox="1"/>
          <p:nvPr/>
        </p:nvSpPr>
        <p:spPr>
          <a:xfrm>
            <a:off x="381000" y="847436"/>
            <a:ext cx="3520516"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8a. Covalent bonding</a:t>
            </a:r>
          </a:p>
        </p:txBody>
      </p:sp>
      <p:sp>
        <p:nvSpPr>
          <p:cNvPr id="4" name="Oval 3">
            <a:extLst>
              <a:ext uri="{FF2B5EF4-FFF2-40B4-BE49-F238E27FC236}">
                <a16:creationId xmlns:a16="http://schemas.microsoft.com/office/drawing/2014/main" id="{2E6D860F-F5A9-0B4D-7FA7-3E38CA607499}"/>
              </a:ext>
            </a:extLst>
          </p:cNvPr>
          <p:cNvSpPr/>
          <p:nvPr/>
        </p:nvSpPr>
        <p:spPr>
          <a:xfrm>
            <a:off x="1290876" y="1578115"/>
            <a:ext cx="1688320" cy="15353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3B9A3FB-AA12-E29A-D5AA-9FEC0C9775B1}"/>
              </a:ext>
            </a:extLst>
          </p:cNvPr>
          <p:cNvSpPr/>
          <p:nvPr/>
        </p:nvSpPr>
        <p:spPr>
          <a:xfrm>
            <a:off x="1339000" y="1883071"/>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4067A858-EB26-363C-2104-671F1937A19C}"/>
              </a:ext>
            </a:extLst>
          </p:cNvPr>
          <p:cNvSpPr txBox="1"/>
          <p:nvPr/>
        </p:nvSpPr>
        <p:spPr>
          <a:xfrm>
            <a:off x="1255681" y="2529701"/>
            <a:ext cx="365806" cy="400110"/>
          </a:xfrm>
          <a:prstGeom prst="rect">
            <a:avLst/>
          </a:prstGeom>
          <a:noFill/>
        </p:spPr>
        <p:txBody>
          <a:bodyPr wrap="none" rtlCol="0">
            <a:spAutoFit/>
          </a:bodyPr>
          <a:lstStyle/>
          <a:p>
            <a:r>
              <a:rPr lang="en-GB" sz="2000" b="1">
                <a:solidFill>
                  <a:srgbClr val="7030A0"/>
                </a:solidFill>
              </a:rPr>
              <a:t>×</a:t>
            </a:r>
          </a:p>
        </p:txBody>
      </p:sp>
      <p:sp>
        <p:nvSpPr>
          <p:cNvPr id="7" name="TextBox 6">
            <a:extLst>
              <a:ext uri="{FF2B5EF4-FFF2-40B4-BE49-F238E27FC236}">
                <a16:creationId xmlns:a16="http://schemas.microsoft.com/office/drawing/2014/main" id="{E448AD49-43FD-55AF-5353-13EE02288AD8}"/>
              </a:ext>
            </a:extLst>
          </p:cNvPr>
          <p:cNvSpPr txBox="1"/>
          <p:nvPr/>
        </p:nvSpPr>
        <p:spPr>
          <a:xfrm>
            <a:off x="1644234" y="2832503"/>
            <a:ext cx="365806" cy="400110"/>
          </a:xfrm>
          <a:prstGeom prst="rect">
            <a:avLst/>
          </a:prstGeom>
          <a:noFill/>
        </p:spPr>
        <p:txBody>
          <a:bodyPr wrap="none" rtlCol="0">
            <a:spAutoFit/>
          </a:bodyPr>
          <a:lstStyle/>
          <a:p>
            <a:r>
              <a:rPr lang="en-GB" sz="2000" b="1">
                <a:solidFill>
                  <a:srgbClr val="7030A0"/>
                </a:solidFill>
              </a:rPr>
              <a:t>×</a:t>
            </a:r>
          </a:p>
        </p:txBody>
      </p:sp>
      <p:sp>
        <p:nvSpPr>
          <p:cNvPr id="8" name="TextBox 7">
            <a:extLst>
              <a:ext uri="{FF2B5EF4-FFF2-40B4-BE49-F238E27FC236}">
                <a16:creationId xmlns:a16="http://schemas.microsoft.com/office/drawing/2014/main" id="{04BA3984-3FBA-DEF8-CA54-252A3B5D18E3}"/>
              </a:ext>
            </a:extLst>
          </p:cNvPr>
          <p:cNvSpPr txBox="1"/>
          <p:nvPr/>
        </p:nvSpPr>
        <p:spPr>
          <a:xfrm>
            <a:off x="2272398" y="2815498"/>
            <a:ext cx="365806" cy="400110"/>
          </a:xfrm>
          <a:prstGeom prst="rect">
            <a:avLst/>
          </a:prstGeom>
          <a:noFill/>
        </p:spPr>
        <p:txBody>
          <a:bodyPr wrap="none" rtlCol="0">
            <a:spAutoFit/>
          </a:bodyPr>
          <a:lstStyle/>
          <a:p>
            <a:r>
              <a:rPr lang="en-GB" sz="2000" b="1">
                <a:solidFill>
                  <a:srgbClr val="7030A0"/>
                </a:solidFill>
              </a:rPr>
              <a:t>×</a:t>
            </a:r>
          </a:p>
        </p:txBody>
      </p:sp>
      <p:sp>
        <p:nvSpPr>
          <p:cNvPr id="9" name="TextBox 8">
            <a:extLst>
              <a:ext uri="{FF2B5EF4-FFF2-40B4-BE49-F238E27FC236}">
                <a16:creationId xmlns:a16="http://schemas.microsoft.com/office/drawing/2014/main" id="{6D8E768D-9B10-9EBF-A8CF-2CD95733DA39}"/>
              </a:ext>
            </a:extLst>
          </p:cNvPr>
          <p:cNvSpPr txBox="1"/>
          <p:nvPr/>
        </p:nvSpPr>
        <p:spPr>
          <a:xfrm>
            <a:off x="2774522" y="1873736"/>
            <a:ext cx="365806" cy="400110"/>
          </a:xfrm>
          <a:prstGeom prst="rect">
            <a:avLst/>
          </a:prstGeom>
          <a:noFill/>
        </p:spPr>
        <p:txBody>
          <a:bodyPr wrap="none" rtlCol="0">
            <a:spAutoFit/>
          </a:bodyPr>
          <a:lstStyle/>
          <a:p>
            <a:r>
              <a:rPr lang="en-GB" sz="2000" b="1">
                <a:solidFill>
                  <a:srgbClr val="7030A0"/>
                </a:solidFill>
              </a:rPr>
              <a:t>×</a:t>
            </a:r>
          </a:p>
        </p:txBody>
      </p:sp>
      <p:sp>
        <p:nvSpPr>
          <p:cNvPr id="10" name="TextBox 9">
            <a:extLst>
              <a:ext uri="{FF2B5EF4-FFF2-40B4-BE49-F238E27FC236}">
                <a16:creationId xmlns:a16="http://schemas.microsoft.com/office/drawing/2014/main" id="{5EB4E0F9-A734-400D-34E6-C9D096728404}"/>
              </a:ext>
            </a:extLst>
          </p:cNvPr>
          <p:cNvSpPr txBox="1"/>
          <p:nvPr/>
        </p:nvSpPr>
        <p:spPr>
          <a:xfrm>
            <a:off x="2729062" y="2469515"/>
            <a:ext cx="365806" cy="400110"/>
          </a:xfrm>
          <a:prstGeom prst="rect">
            <a:avLst/>
          </a:prstGeom>
          <a:noFill/>
        </p:spPr>
        <p:txBody>
          <a:bodyPr wrap="none" rtlCol="0">
            <a:spAutoFit/>
          </a:bodyPr>
          <a:lstStyle/>
          <a:p>
            <a:r>
              <a:rPr lang="en-GB" sz="2000" b="1">
                <a:solidFill>
                  <a:srgbClr val="7030A0"/>
                </a:solidFill>
              </a:rPr>
              <a:t>×</a:t>
            </a:r>
          </a:p>
        </p:txBody>
      </p:sp>
      <p:sp>
        <p:nvSpPr>
          <p:cNvPr id="11" name="TextBox 10">
            <a:extLst>
              <a:ext uri="{FF2B5EF4-FFF2-40B4-BE49-F238E27FC236}">
                <a16:creationId xmlns:a16="http://schemas.microsoft.com/office/drawing/2014/main" id="{9D43BE84-70C4-25FB-D6AA-F83EE19A244F}"/>
              </a:ext>
            </a:extLst>
          </p:cNvPr>
          <p:cNvSpPr txBox="1"/>
          <p:nvPr/>
        </p:nvSpPr>
        <p:spPr>
          <a:xfrm>
            <a:off x="2393690" y="1466515"/>
            <a:ext cx="365806" cy="400110"/>
          </a:xfrm>
          <a:prstGeom prst="rect">
            <a:avLst/>
          </a:prstGeom>
          <a:noFill/>
        </p:spPr>
        <p:txBody>
          <a:bodyPr wrap="none" rtlCol="0">
            <a:spAutoFit/>
          </a:bodyPr>
          <a:lstStyle/>
          <a:p>
            <a:r>
              <a:rPr lang="en-GB" sz="2000" b="1">
                <a:solidFill>
                  <a:srgbClr val="7030A0"/>
                </a:solidFill>
              </a:rPr>
              <a:t>×</a:t>
            </a:r>
          </a:p>
        </p:txBody>
      </p:sp>
      <p:sp>
        <p:nvSpPr>
          <p:cNvPr id="12" name="TextBox 11">
            <a:extLst>
              <a:ext uri="{FF2B5EF4-FFF2-40B4-BE49-F238E27FC236}">
                <a16:creationId xmlns:a16="http://schemas.microsoft.com/office/drawing/2014/main" id="{2FAEDB54-FD26-11E1-56F5-64144D9AECE0}"/>
              </a:ext>
            </a:extLst>
          </p:cNvPr>
          <p:cNvSpPr txBox="1"/>
          <p:nvPr/>
        </p:nvSpPr>
        <p:spPr>
          <a:xfrm>
            <a:off x="1892084" y="1378060"/>
            <a:ext cx="365806" cy="400110"/>
          </a:xfrm>
          <a:prstGeom prst="rect">
            <a:avLst/>
          </a:prstGeom>
          <a:noFill/>
        </p:spPr>
        <p:txBody>
          <a:bodyPr wrap="none" rtlCol="0">
            <a:spAutoFit/>
          </a:bodyPr>
          <a:lstStyle/>
          <a:p>
            <a:r>
              <a:rPr lang="en-GB" sz="2000" b="1">
                <a:solidFill>
                  <a:srgbClr val="7030A0"/>
                </a:solidFill>
              </a:rPr>
              <a:t>×</a:t>
            </a:r>
          </a:p>
        </p:txBody>
      </p:sp>
      <p:sp>
        <p:nvSpPr>
          <p:cNvPr id="13" name="Oval 12">
            <a:extLst>
              <a:ext uri="{FF2B5EF4-FFF2-40B4-BE49-F238E27FC236}">
                <a16:creationId xmlns:a16="http://schemas.microsoft.com/office/drawing/2014/main" id="{0D2D5691-0C33-1341-EE62-BA094E0B8B00}"/>
              </a:ext>
            </a:extLst>
          </p:cNvPr>
          <p:cNvSpPr/>
          <p:nvPr/>
        </p:nvSpPr>
        <p:spPr>
          <a:xfrm>
            <a:off x="774287" y="1879955"/>
            <a:ext cx="949537" cy="91970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C9E5E47-9B71-CFC7-3E5C-C86AE631A6D1}"/>
              </a:ext>
            </a:extLst>
          </p:cNvPr>
          <p:cNvSpPr txBox="1"/>
          <p:nvPr/>
        </p:nvSpPr>
        <p:spPr>
          <a:xfrm>
            <a:off x="367146" y="1382226"/>
            <a:ext cx="647934"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8b.</a:t>
            </a:r>
          </a:p>
        </p:txBody>
      </p:sp>
      <p:sp>
        <p:nvSpPr>
          <p:cNvPr id="15" name="TextBox 14">
            <a:extLst>
              <a:ext uri="{FF2B5EF4-FFF2-40B4-BE49-F238E27FC236}">
                <a16:creationId xmlns:a16="http://schemas.microsoft.com/office/drawing/2014/main" id="{44898808-17D5-3C0D-67C2-E4303DFFA062}"/>
              </a:ext>
            </a:extLst>
          </p:cNvPr>
          <p:cNvSpPr txBox="1"/>
          <p:nvPr/>
        </p:nvSpPr>
        <p:spPr>
          <a:xfrm>
            <a:off x="433647" y="3277528"/>
            <a:ext cx="2654894"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8c. 1+35.5 = 36.5</a:t>
            </a:r>
          </a:p>
        </p:txBody>
      </p:sp>
      <p:sp>
        <p:nvSpPr>
          <p:cNvPr id="17" name="TextBox 16">
            <a:extLst>
              <a:ext uri="{FF2B5EF4-FFF2-40B4-BE49-F238E27FC236}">
                <a16:creationId xmlns:a16="http://schemas.microsoft.com/office/drawing/2014/main" id="{2CEE5C9B-3544-C0A3-9D3A-2ECB60FC012C}"/>
              </a:ext>
            </a:extLst>
          </p:cNvPr>
          <p:cNvSpPr txBox="1"/>
          <p:nvPr/>
        </p:nvSpPr>
        <p:spPr>
          <a:xfrm>
            <a:off x="444732" y="3741764"/>
            <a:ext cx="8732520" cy="830997"/>
          </a:xfrm>
          <a:prstGeom prst="rect">
            <a:avLst/>
          </a:prstGeom>
          <a:noFill/>
        </p:spPr>
        <p:txBody>
          <a:bodyPr wrap="square">
            <a:spAutoFit/>
          </a:bodyPr>
          <a:lstStyle/>
          <a:p>
            <a:r>
              <a:rPr lang="en-GB" sz="2400" b="1">
                <a:solidFill>
                  <a:srgbClr val="4472C4"/>
                </a:solidFill>
                <a:effectLst/>
                <a:latin typeface="Century Gothic" panose="020B0502020202020204" pitchFamily="34" charset="0"/>
                <a:ea typeface="Calibri" panose="020F0502020204030204" pitchFamily="34" charset="0"/>
                <a:cs typeface="Times New Roman" panose="02020603050405020304" pitchFamily="18" charset="0"/>
              </a:rPr>
              <a:t>8d. Mass of element/mass of compound x 100 = 35.5/36.5 x 100 = 97.26%</a:t>
            </a:r>
            <a:r>
              <a:rPr lang="en-GB" sz="2400">
                <a:effectLst/>
              </a:rPr>
              <a:t> </a:t>
            </a:r>
            <a:endParaRPr lang="en-GB" sz="2400"/>
          </a:p>
        </p:txBody>
      </p:sp>
      <p:sp>
        <p:nvSpPr>
          <p:cNvPr id="20" name="TextBox 19">
            <a:extLst>
              <a:ext uri="{FF2B5EF4-FFF2-40B4-BE49-F238E27FC236}">
                <a16:creationId xmlns:a16="http://schemas.microsoft.com/office/drawing/2014/main" id="{59E4A7AD-0FC9-D144-D5FC-8481C8BA1A01}"/>
              </a:ext>
            </a:extLst>
          </p:cNvPr>
          <p:cNvSpPr txBox="1"/>
          <p:nvPr/>
        </p:nvSpPr>
        <p:spPr>
          <a:xfrm>
            <a:off x="433647" y="4557684"/>
            <a:ext cx="10400604"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8e. Hydrochloric acid + sodium hydroxide </a:t>
            </a:r>
            <a:r>
              <a:rPr lang="en-GB" sz="2400" b="1">
                <a:solidFill>
                  <a:schemeClr val="accent1"/>
                </a:solidFill>
                <a:latin typeface="Century Gothic" panose="020B0502020202020204" pitchFamily="34" charset="0"/>
                <a:sym typeface="Wingdings" pitchFamily="2" charset="2"/>
              </a:rPr>
              <a:t> sodium chloride + water</a:t>
            </a:r>
            <a:endParaRPr lang="en-GB" sz="2400" b="1">
              <a:solidFill>
                <a:schemeClr val="accent1"/>
              </a:solidFill>
              <a:latin typeface="Century Gothic" panose="020B0502020202020204" pitchFamily="34" charset="0"/>
            </a:endParaRPr>
          </a:p>
        </p:txBody>
      </p:sp>
      <p:sp>
        <p:nvSpPr>
          <p:cNvPr id="21" name="TextBox 20">
            <a:extLst>
              <a:ext uri="{FF2B5EF4-FFF2-40B4-BE49-F238E27FC236}">
                <a16:creationId xmlns:a16="http://schemas.microsoft.com/office/drawing/2014/main" id="{21A3D88F-C6AC-B0CB-F0A2-2FABDCA8AE85}"/>
              </a:ext>
            </a:extLst>
          </p:cNvPr>
          <p:cNvSpPr txBox="1"/>
          <p:nvPr/>
        </p:nvSpPr>
        <p:spPr>
          <a:xfrm>
            <a:off x="453044" y="5025968"/>
            <a:ext cx="461697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8f. HCl + NaOH </a:t>
            </a:r>
            <a:r>
              <a:rPr lang="en-GB" sz="2400" b="1">
                <a:solidFill>
                  <a:schemeClr val="accent1"/>
                </a:solidFill>
                <a:latin typeface="Century Gothic" panose="020B0502020202020204" pitchFamily="34" charset="0"/>
                <a:sym typeface="Wingdings" pitchFamily="2" charset="2"/>
              </a:rPr>
              <a:t> NaCl + H</a:t>
            </a:r>
            <a:r>
              <a:rPr lang="en-GB" sz="2400" b="1" baseline="-25000">
                <a:solidFill>
                  <a:schemeClr val="accent1"/>
                </a:solidFill>
                <a:latin typeface="Century Gothic" panose="020B0502020202020204" pitchFamily="34" charset="0"/>
                <a:sym typeface="Wingdings" pitchFamily="2" charset="2"/>
              </a:rPr>
              <a:t>2</a:t>
            </a:r>
            <a:r>
              <a:rPr lang="en-GB" sz="2400" b="1">
                <a:solidFill>
                  <a:schemeClr val="accent1"/>
                </a:solidFill>
                <a:latin typeface="Century Gothic" panose="020B0502020202020204" pitchFamily="34" charset="0"/>
                <a:sym typeface="Wingdings" pitchFamily="2" charset="2"/>
              </a:rPr>
              <a:t>O</a:t>
            </a:r>
            <a:endParaRPr lang="en-GB" sz="2400" b="1">
              <a:solidFill>
                <a:schemeClr val="accent1"/>
              </a:solidFill>
              <a:latin typeface="Century Gothic" panose="020B0502020202020204" pitchFamily="34" charset="0"/>
            </a:endParaRPr>
          </a:p>
        </p:txBody>
      </p:sp>
      <p:sp>
        <p:nvSpPr>
          <p:cNvPr id="22" name="TextBox 21">
            <a:extLst>
              <a:ext uri="{FF2B5EF4-FFF2-40B4-BE49-F238E27FC236}">
                <a16:creationId xmlns:a16="http://schemas.microsoft.com/office/drawing/2014/main" id="{AFCCB460-2D2C-BC3E-38B1-55D41A043E9C}"/>
              </a:ext>
            </a:extLst>
          </p:cNvPr>
          <p:cNvSpPr txBox="1"/>
          <p:nvPr/>
        </p:nvSpPr>
        <p:spPr>
          <a:xfrm>
            <a:off x="469669" y="5474856"/>
            <a:ext cx="656141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8g. Water: covalent, sodium chloride: ionic</a:t>
            </a:r>
          </a:p>
        </p:txBody>
      </p:sp>
    </p:spTree>
    <p:extLst>
      <p:ext uri="{BB962C8B-B14F-4D97-AF65-F5344CB8AC3E}">
        <p14:creationId xmlns:p14="http://schemas.microsoft.com/office/powerpoint/2010/main" val="144212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p:bldP spid="7" grpId="0"/>
      <p:bldP spid="8" grpId="0"/>
      <p:bldP spid="9" grpId="0"/>
      <p:bldP spid="10" grpId="0"/>
      <p:bldP spid="11" grpId="0"/>
      <p:bldP spid="12" grpId="0"/>
      <p:bldP spid="13" grpId="0" animBg="1"/>
      <p:bldP spid="14" grpId="0"/>
      <p:bldP spid="15" grpId="0"/>
      <p:bldP spid="17" grpId="0"/>
      <p:bldP spid="20"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303867" y="843678"/>
            <a:ext cx="11333951" cy="2677656"/>
          </a:xfrm>
          <a:prstGeom prst="rect">
            <a:avLst/>
          </a:prstGeom>
          <a:noFill/>
        </p:spPr>
        <p:txBody>
          <a:bodyPr wrap="square" rtlCol="0">
            <a:spAutoFit/>
          </a:bodyPr>
          <a:lstStyle/>
          <a:p>
            <a:pPr marL="457200" indent="-457200">
              <a:buAutoNum type="arabicPeriod"/>
            </a:pPr>
            <a:r>
              <a:rPr lang="en-GB" sz="2400">
                <a:latin typeface="Century Gothic" panose="020B0502020202020204" pitchFamily="34" charset="0"/>
              </a:rPr>
              <a:t>Which answer correctly defines covalent bonding?</a:t>
            </a:r>
          </a:p>
          <a:p>
            <a:pPr marL="342900" indent="-342900">
              <a:buFont typeface="Wingdings" pitchFamily="2" charset="2"/>
              <a:buChar char="q"/>
            </a:pPr>
            <a:r>
              <a:rPr lang="en-GB" sz="2400">
                <a:latin typeface="Century Gothic" panose="020B0502020202020204" pitchFamily="34" charset="0"/>
              </a:rPr>
              <a:t>A. Covalent bonding occurs where two or more </a:t>
            </a:r>
            <a:r>
              <a:rPr lang="en-GB" sz="2400" u="sng">
                <a:latin typeface="Century Gothic" panose="020B0502020202020204" pitchFamily="34" charset="0"/>
              </a:rPr>
              <a:t>non-metal atoms share pairs of electrons </a:t>
            </a:r>
            <a:r>
              <a:rPr lang="en-GB" sz="2400">
                <a:latin typeface="Century Gothic" panose="020B0502020202020204" pitchFamily="34" charset="0"/>
              </a:rPr>
              <a:t>in order to achieve a stable electronic configuration</a:t>
            </a:r>
          </a:p>
          <a:p>
            <a:pPr marL="342900" indent="-342900">
              <a:buFont typeface="Wingdings" pitchFamily="2" charset="2"/>
              <a:buChar char="q"/>
            </a:pPr>
            <a:r>
              <a:rPr lang="en-GB" sz="2400">
                <a:latin typeface="Century Gothic" panose="020B0502020202020204" pitchFamily="34" charset="0"/>
              </a:rPr>
              <a:t>B. Covalent bonding occurs where two or more </a:t>
            </a:r>
            <a:r>
              <a:rPr lang="en-GB" sz="2400" u="sng">
                <a:latin typeface="Century Gothic" panose="020B0502020202020204" pitchFamily="34" charset="0"/>
              </a:rPr>
              <a:t>metal atoms share pairs of electrons</a:t>
            </a:r>
            <a:r>
              <a:rPr lang="en-GB" sz="2400">
                <a:latin typeface="Century Gothic" panose="020B0502020202020204" pitchFamily="34" charset="0"/>
              </a:rPr>
              <a:t> in order to achieve a stable electronic configuration</a:t>
            </a:r>
          </a:p>
          <a:p>
            <a:pPr marL="342900" indent="-342900">
              <a:buFont typeface="Wingdings" pitchFamily="2" charset="2"/>
              <a:buChar char="q"/>
            </a:pPr>
            <a:r>
              <a:rPr lang="en-GB" sz="2400">
                <a:latin typeface="Century Gothic" panose="020B0502020202020204" pitchFamily="34" charset="0"/>
              </a:rPr>
              <a:t>C. Covalent bonding occurs where </a:t>
            </a:r>
            <a:r>
              <a:rPr lang="en-GB" sz="2400" u="sng">
                <a:latin typeface="Century Gothic" panose="020B0502020202020204" pitchFamily="34" charset="0"/>
              </a:rPr>
              <a:t>electrons are transferred from one atom</a:t>
            </a:r>
            <a:r>
              <a:rPr lang="en-GB" sz="2400">
                <a:latin typeface="Century Gothic" panose="020B0502020202020204" pitchFamily="34" charset="0"/>
              </a:rPr>
              <a:t> to another in order to achieve a stable electronic configuration</a:t>
            </a:r>
          </a:p>
        </p:txBody>
      </p:sp>
      <p:sp>
        <p:nvSpPr>
          <p:cNvPr id="4" name="TextBox 3">
            <a:extLst>
              <a:ext uri="{FF2B5EF4-FFF2-40B4-BE49-F238E27FC236}">
                <a16:creationId xmlns:a16="http://schemas.microsoft.com/office/drawing/2014/main" id="{49D9FD6F-2370-714D-B4BC-9DA02B16D063}"/>
              </a:ext>
            </a:extLst>
          </p:cNvPr>
          <p:cNvSpPr txBox="1"/>
          <p:nvPr/>
        </p:nvSpPr>
        <p:spPr>
          <a:xfrm>
            <a:off x="366210" y="3892053"/>
            <a:ext cx="7988081" cy="3046988"/>
          </a:xfrm>
          <a:prstGeom prst="rect">
            <a:avLst/>
          </a:prstGeom>
          <a:noFill/>
        </p:spPr>
        <p:txBody>
          <a:bodyPr wrap="square" rtlCol="0">
            <a:spAutoFit/>
          </a:bodyPr>
          <a:lstStyle/>
          <a:p>
            <a:r>
              <a:rPr lang="en-GB" sz="2400">
                <a:latin typeface="Century Gothic" panose="020B0502020202020204" pitchFamily="34" charset="0"/>
              </a:rPr>
              <a:t>2. How many pairs of electrons are shared, and how many covalent bonds are shown in this diagram?</a:t>
            </a:r>
          </a:p>
          <a:p>
            <a:pPr marL="342900" indent="-342900">
              <a:buFont typeface="Wingdings" pitchFamily="2" charset="2"/>
              <a:buChar char="q"/>
            </a:pPr>
            <a:r>
              <a:rPr lang="en-GB" sz="2400">
                <a:latin typeface="Century Gothic" panose="020B0502020202020204" pitchFamily="34" charset="0"/>
              </a:rPr>
              <a:t>A. 4 pairs of electrons are shared, and there are two single covalent bonds</a:t>
            </a:r>
          </a:p>
          <a:p>
            <a:pPr marL="342900" indent="-342900">
              <a:buFont typeface="Wingdings" pitchFamily="2" charset="2"/>
              <a:buChar char="q"/>
            </a:pPr>
            <a:r>
              <a:rPr lang="en-GB" sz="2400">
                <a:latin typeface="Century Gothic" panose="020B0502020202020204" pitchFamily="34" charset="0"/>
              </a:rPr>
              <a:t>B. 2 pairs of electrons are shared, and there are two double covalent bonds</a:t>
            </a:r>
          </a:p>
          <a:p>
            <a:pPr marL="342900" indent="-342900">
              <a:buFont typeface="Wingdings" pitchFamily="2" charset="2"/>
              <a:buChar char="q"/>
            </a:pPr>
            <a:r>
              <a:rPr lang="en-GB" sz="2400">
                <a:latin typeface="Century Gothic" panose="020B0502020202020204" pitchFamily="34" charset="0"/>
              </a:rPr>
              <a:t>C. 4 pairs of electrons are shared, and there are two double covalent bonds</a:t>
            </a:r>
          </a:p>
        </p:txBody>
      </p:sp>
      <p:sp>
        <p:nvSpPr>
          <p:cNvPr id="6" name="TextBox 5">
            <a:extLst>
              <a:ext uri="{FF2B5EF4-FFF2-40B4-BE49-F238E27FC236}">
                <a16:creationId xmlns:a16="http://schemas.microsoft.com/office/drawing/2014/main" id="{414A8B36-6BDF-BE4B-8892-9B947E7C3878}"/>
              </a:ext>
            </a:extLst>
          </p:cNvPr>
          <p:cNvSpPr txBox="1"/>
          <p:nvPr/>
        </p:nvSpPr>
        <p:spPr>
          <a:xfrm>
            <a:off x="303865" y="1021098"/>
            <a:ext cx="530915" cy="646331"/>
          </a:xfrm>
          <a:prstGeom prst="rect">
            <a:avLst/>
          </a:prstGeom>
          <a:noFill/>
        </p:spPr>
        <p:txBody>
          <a:bodyPr wrap="none" rtlCol="0">
            <a:spAutoFit/>
          </a:bodyPr>
          <a:lstStyle/>
          <a:p>
            <a:r>
              <a:rPr lang="en-GB" sz="3600" b="1">
                <a:solidFill>
                  <a:srgbClr val="0070C0"/>
                </a:solidFill>
              </a:rPr>
              <a:t>✓</a:t>
            </a:r>
          </a:p>
        </p:txBody>
      </p:sp>
      <p:sp>
        <p:nvSpPr>
          <p:cNvPr id="9" name="TextBox 8">
            <a:extLst>
              <a:ext uri="{FF2B5EF4-FFF2-40B4-BE49-F238E27FC236}">
                <a16:creationId xmlns:a16="http://schemas.microsoft.com/office/drawing/2014/main" id="{30604F62-7FB0-4537-DFDE-182CCAA29C78}"/>
              </a:ext>
            </a:extLst>
          </p:cNvPr>
          <p:cNvSpPr txBox="1"/>
          <p:nvPr/>
        </p:nvSpPr>
        <p:spPr>
          <a:xfrm>
            <a:off x="362361" y="5899949"/>
            <a:ext cx="530915" cy="646331"/>
          </a:xfrm>
          <a:prstGeom prst="rect">
            <a:avLst/>
          </a:prstGeom>
          <a:noFill/>
        </p:spPr>
        <p:txBody>
          <a:bodyPr wrap="none" rtlCol="0">
            <a:spAutoFit/>
          </a:bodyPr>
          <a:lstStyle/>
          <a:p>
            <a:r>
              <a:rPr lang="en-GB" sz="3600" b="1">
                <a:solidFill>
                  <a:srgbClr val="0070C0"/>
                </a:solidFill>
              </a:rPr>
              <a:t>✓</a:t>
            </a:r>
          </a:p>
        </p:txBody>
      </p:sp>
      <p:pic>
        <p:nvPicPr>
          <p:cNvPr id="5" name="Picture 4" descr="Shape&#10;&#10;Description automatically generated with medium confidence">
            <a:extLst>
              <a:ext uri="{FF2B5EF4-FFF2-40B4-BE49-F238E27FC236}">
                <a16:creationId xmlns:a16="http://schemas.microsoft.com/office/drawing/2014/main" id="{8341C2CF-39F1-CCEB-A739-462B9A042438}"/>
              </a:ext>
            </a:extLst>
          </p:cNvPr>
          <p:cNvPicPr>
            <a:picLocks noChangeAspect="1"/>
          </p:cNvPicPr>
          <p:nvPr/>
        </p:nvPicPr>
        <p:blipFill>
          <a:blip r:embed="rId3"/>
          <a:stretch>
            <a:fillRect/>
          </a:stretch>
        </p:blipFill>
        <p:spPr>
          <a:xfrm>
            <a:off x="7905008" y="4287622"/>
            <a:ext cx="3759200" cy="1967706"/>
          </a:xfrm>
          <a:prstGeom prst="rect">
            <a:avLst/>
          </a:prstGeom>
        </p:spPr>
      </p:pic>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303867" y="843678"/>
            <a:ext cx="11333951" cy="1938992"/>
          </a:xfrm>
          <a:prstGeom prst="rect">
            <a:avLst/>
          </a:prstGeom>
          <a:noFill/>
        </p:spPr>
        <p:txBody>
          <a:bodyPr wrap="square" rtlCol="0">
            <a:spAutoFit/>
          </a:bodyPr>
          <a:lstStyle/>
          <a:p>
            <a:r>
              <a:rPr lang="en-GB" sz="2400">
                <a:latin typeface="Century Gothic" panose="020B0502020202020204" pitchFamily="34" charset="0"/>
              </a:rPr>
              <a:t>3. Why doesn’t pure water conduct electricity?</a:t>
            </a:r>
          </a:p>
          <a:p>
            <a:pPr marL="342900" indent="-342900">
              <a:buFont typeface="Wingdings" pitchFamily="2" charset="2"/>
              <a:buChar char="q"/>
            </a:pPr>
            <a:r>
              <a:rPr lang="en-GB" sz="2400">
                <a:latin typeface="Century Gothic" panose="020B0502020202020204" pitchFamily="34" charset="0"/>
              </a:rPr>
              <a:t>A. It isn’t a solid</a:t>
            </a:r>
          </a:p>
          <a:p>
            <a:pPr marL="342900" indent="-342900">
              <a:buFont typeface="Wingdings" pitchFamily="2" charset="2"/>
              <a:buChar char="q"/>
            </a:pPr>
            <a:r>
              <a:rPr lang="en-GB" sz="2400">
                <a:latin typeface="Century Gothic" panose="020B0502020202020204" pitchFamily="34" charset="0"/>
              </a:rPr>
              <a:t>B. Pure water does conduct electricity</a:t>
            </a:r>
          </a:p>
          <a:p>
            <a:pPr marL="342900" indent="-342900">
              <a:buFont typeface="Wingdings" pitchFamily="2" charset="2"/>
              <a:buChar char="q"/>
            </a:pPr>
            <a:r>
              <a:rPr lang="en-GB" sz="2400">
                <a:latin typeface="Century Gothic" panose="020B0502020202020204" pitchFamily="34" charset="0"/>
              </a:rPr>
              <a:t>C. It does not contain any free electrons</a:t>
            </a:r>
          </a:p>
          <a:p>
            <a:endParaRPr lang="en-GB" sz="240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303865" y="1748462"/>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150295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755711896"/>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a:latin typeface="Century Gothic" panose="020B0502020202020204" pitchFamily="34" charset="0"/>
                        </a:rPr>
                        <a:t>Lesson C5.1.1</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9575209"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a:solidFill>
                  <a:schemeClr val="dk1"/>
                </a:solidFill>
                <a:latin typeface="Century Gothic"/>
                <a:ea typeface="Century Gothic"/>
                <a:cs typeface="Century Gothic"/>
                <a:sym typeface="Century Gothic"/>
              </a:rPr>
              <a:t>Prior Knowledge Review</a:t>
            </a:r>
            <a:endParaRPr lang="en-GB" sz="2400" b="1" i="0" u="sng"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State the chemical symbol for carbon.</a:t>
            </a:r>
            <a:endParaRPr lang="en-GB" sz="2400" b="0" i="0" u="none" strike="noStrike" cap="none">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a:solidFill>
                  <a:schemeClr val="dk1"/>
                </a:solidFill>
                <a:latin typeface="Century Gothic"/>
                <a:ea typeface="Century Gothic"/>
                <a:cs typeface="Century Gothic"/>
                <a:sym typeface="Century Gothic"/>
              </a:rPr>
              <a:t>Carbon has an atomic number of 6. State its electron configuration.</a:t>
            </a:r>
          </a:p>
          <a:p>
            <a:pPr marL="457200" lvl="0" indent="-457200">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State the type of bonding found in water.</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a:solidFill>
                  <a:schemeClr val="dk1"/>
                </a:solidFill>
                <a:latin typeface="Century Gothic"/>
                <a:ea typeface="Century Gothic"/>
                <a:cs typeface="Century Gothic"/>
                <a:sym typeface="Century Gothic"/>
              </a:rPr>
              <a:t>Give an example of a giant covalent network.</a:t>
            </a:r>
            <a:endParaRPr lang="en-GB" sz="240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a:solidFill>
                  <a:schemeClr val="dk1"/>
                </a:solidFill>
                <a:latin typeface="Century Gothic"/>
                <a:ea typeface="Century Gothic"/>
                <a:cs typeface="Century Gothic"/>
                <a:sym typeface="Century Gothic"/>
              </a:rPr>
              <a:t>Define a compound.</a:t>
            </a:r>
          </a:p>
          <a:p>
            <a:pPr marL="0" marR="0" lvl="0" indent="0" algn="l" rtl="0">
              <a:lnSpc>
                <a:spcPct val="100000"/>
              </a:lnSpc>
              <a:spcBef>
                <a:spcPts val="0"/>
              </a:spcBef>
              <a:spcAft>
                <a:spcPts val="0"/>
              </a:spcAft>
              <a:buClr>
                <a:srgbClr val="000000"/>
              </a:buClr>
              <a:buSzPts val="2400"/>
              <a:buFont typeface="Arial"/>
              <a:buNone/>
            </a:pPr>
            <a:endParaRPr lang="en-US" sz="2400" b="1" i="0" u="none" strike="noStrike" cap="none">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a:solidFill>
                  <a:schemeClr val="dk1"/>
                </a:solidFill>
                <a:latin typeface="Century Gothic"/>
                <a:ea typeface="Century Gothic"/>
                <a:cs typeface="Century Gothic"/>
                <a:sym typeface="Century Gothic"/>
              </a:rPr>
              <a:t>State the chemical formula for carbon dioxide. </a:t>
            </a:r>
          </a:p>
          <a:p>
            <a:pPr marL="457200" indent="-457200">
              <a:buClr>
                <a:schemeClr val="dk1"/>
              </a:buClr>
              <a:buSzPts val="2400"/>
              <a:buFontTx/>
              <a:buAutoNum type="arabicPeriod"/>
            </a:pPr>
            <a:r>
              <a:rPr lang="en-US" sz="2400">
                <a:solidFill>
                  <a:schemeClr val="dk1"/>
                </a:solidFill>
                <a:latin typeface="Century Gothic"/>
                <a:ea typeface="Century Gothic"/>
                <a:cs typeface="Century Gothic"/>
                <a:sym typeface="Century Gothic"/>
              </a:rPr>
              <a:t>Name the type of bonding found in carbon dioxide.</a:t>
            </a:r>
          </a:p>
          <a:p>
            <a:pPr marL="457200" indent="-457200">
              <a:buClr>
                <a:schemeClr val="dk1"/>
              </a:buClr>
              <a:buSzPts val="2400"/>
              <a:buFontTx/>
              <a:buAutoNum type="arabicPeriod"/>
            </a:pPr>
            <a:r>
              <a:rPr lang="en-US" sz="2400">
                <a:solidFill>
                  <a:schemeClr val="dk1"/>
                </a:solidFill>
                <a:latin typeface="Century Gothic"/>
                <a:ea typeface="Century Gothic"/>
                <a:cs typeface="Century Gothic"/>
                <a:sym typeface="Century Gothic"/>
              </a:rPr>
              <a:t>Draw a dot and cross diagram to show the bonding in a molecule of carbon dioxide. </a:t>
            </a:r>
          </a:p>
        </p:txBody>
      </p:sp>
      <p:pic>
        <p:nvPicPr>
          <p:cNvPr id="3" name="Picture 2" descr="Icon&#10;&#10;Description automatically generated">
            <a:extLst>
              <a:ext uri="{FF2B5EF4-FFF2-40B4-BE49-F238E27FC236}">
                <a16:creationId xmlns:a16="http://schemas.microsoft.com/office/drawing/2014/main" id="{1C466F99-8587-2153-44FD-BD9AC4C1B7CF}"/>
              </a:ext>
            </a:extLst>
          </p:cNvPr>
          <p:cNvPicPr>
            <a:picLocks noChangeAspect="1"/>
          </p:cNvPicPr>
          <p:nvPr/>
        </p:nvPicPr>
        <p:blipFill>
          <a:blip r:embed="rId3" cstate="hq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296267" cy="57861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a:solidFill>
                  <a:schemeClr val="dk1"/>
                </a:solidFill>
                <a:latin typeface="Century Gothic"/>
                <a:ea typeface="Century Gothic"/>
                <a:cs typeface="Century Gothic"/>
                <a:sym typeface="Century Gothic"/>
              </a:rPr>
              <a:t>Prior Knowledge Review</a:t>
            </a:r>
          </a:p>
          <a:p>
            <a:pPr marL="0" marR="0" lvl="0" indent="0" algn="l" rtl="0">
              <a:lnSpc>
                <a:spcPct val="100000"/>
              </a:lnSpc>
              <a:spcBef>
                <a:spcPts val="0"/>
              </a:spcBef>
              <a:spcAft>
                <a:spcPts val="0"/>
              </a:spcAft>
              <a:buClr>
                <a:srgbClr val="000000"/>
              </a:buClr>
              <a:buSzPts val="2400"/>
              <a:buFont typeface="Arial"/>
              <a:buNone/>
            </a:pPr>
            <a:endParaRPr lang="en-GB" sz="2400" b="1">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dk1"/>
                </a:solidFill>
                <a:latin typeface="Century Gothic"/>
                <a:ea typeface="Century Gothic"/>
                <a:cs typeface="Century Gothic"/>
                <a:sym typeface="Century Gothic"/>
              </a:rPr>
              <a:t>Read Now:</a:t>
            </a:r>
            <a:endParaRPr lang="en-GB" sz="2400" b="1">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a:solidFill>
                  <a:schemeClr val="dk1"/>
                </a:solidFill>
                <a:latin typeface="Century Gothic"/>
                <a:ea typeface="Century Gothic"/>
                <a:cs typeface="Century Gothic"/>
                <a:sym typeface="Century Gothic"/>
              </a:rPr>
              <a:t>Covalent bonding takes place between non-metal atoms, where they share electrons to achieve a full outer shell and stable electron arrangement. Some covalent structures are molecules, which are small groups of non-metal atoms held together by strong covalent bonds. </a:t>
            </a:r>
            <a:r>
              <a:rPr lang="en-GB" sz="2000">
                <a:solidFill>
                  <a:schemeClr val="dk1"/>
                </a:solidFill>
                <a:latin typeface="Century Gothic"/>
                <a:ea typeface="Century Gothic"/>
                <a:cs typeface="Century Gothic"/>
                <a:sym typeface="Century Gothic"/>
              </a:rPr>
              <a:t>Some molecules can actually be very large, including one of the largest naturally-occurring molecules: DNA. Covalent bonding can also be found in giant covalent structures, such as diamond and graphite, which involve huge numbers of atoms covalently bonded to other atoms.</a:t>
            </a:r>
            <a:endParaRPr lang="en-GB" sz="140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a:solidFill>
                  <a:schemeClr val="dk1"/>
                </a:solidFill>
                <a:latin typeface="Century Gothic"/>
                <a:ea typeface="Century Gothic"/>
                <a:cs typeface="Century Gothic"/>
                <a:sym typeface="Century Gothic"/>
              </a:rPr>
              <a:t>Identify the type of elements between which covalent bonds are formed.</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a:solidFill>
                  <a:schemeClr val="dk1"/>
                </a:solidFill>
                <a:latin typeface="Century Gothic"/>
                <a:ea typeface="Century Gothic"/>
                <a:cs typeface="Century Gothic"/>
                <a:sym typeface="Century Gothic"/>
              </a:rPr>
              <a:t>Explain why atoms make bonds.</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a:solidFill>
                  <a:schemeClr val="dk1"/>
                </a:solidFill>
                <a:latin typeface="Century Gothic"/>
                <a:ea typeface="Century Gothic"/>
                <a:cs typeface="Century Gothic"/>
                <a:sym typeface="Century Gothic"/>
              </a:rPr>
              <a:t>Explain what is meant by a stable electron arrangement.</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a:solidFill>
                  <a:schemeClr val="dk1"/>
                </a:solidFill>
                <a:latin typeface="Century Gothic"/>
                <a:sym typeface="Century Gothic"/>
              </a:rPr>
              <a:t>Define a molecule.</a:t>
            </a:r>
          </a:p>
          <a:p>
            <a:pPr marL="457200" lvl="0" indent="-457200">
              <a:buClr>
                <a:schemeClr val="dk1"/>
              </a:buClr>
              <a:buSzPct val="100000"/>
              <a:buFont typeface="+mj-lt"/>
              <a:buAutoNum type="arabicPeriod"/>
            </a:pPr>
            <a:r>
              <a:rPr lang="en-GB" sz="2000">
                <a:solidFill>
                  <a:schemeClr val="dk1"/>
                </a:solidFill>
                <a:latin typeface="Century Gothic"/>
                <a:sym typeface="Century Gothic"/>
              </a:rPr>
              <a:t>Give an example of a giant covalent structure.</a:t>
            </a:r>
            <a:endParaRPr lang="en-GB" sz="2000" b="1">
              <a:solidFill>
                <a:schemeClr val="dk1"/>
              </a:solidFill>
              <a:latin typeface="Century Gothic"/>
              <a:sym typeface="Century Gothic"/>
            </a:endParaRPr>
          </a:p>
          <a:p>
            <a:pPr lvl="0">
              <a:buClr>
                <a:schemeClr val="dk1"/>
              </a:buClr>
              <a:buSzPts val="2400"/>
            </a:pPr>
            <a:endParaRPr lang="en-GB" sz="240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53385C76-D00B-1577-BBCA-3546642E921E}"/>
              </a:ext>
            </a:extLst>
          </p:cNvPr>
          <p:cNvPicPr>
            <a:picLocks noChangeAspect="1"/>
          </p:cNvPicPr>
          <p:nvPr/>
        </p:nvPicPr>
        <p:blipFill>
          <a:blip r:embed="rId3" cstate="hq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651867" y="5485927"/>
            <a:ext cx="707013" cy="11759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a:latin typeface="Century Gothic" panose="020B0502020202020204" pitchFamily="34" charset="0"/>
              </a:rPr>
              <a:t>C5.1.1</a:t>
            </a:r>
            <a:endParaRPr lang="en-US">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315006"/>
            <a:ext cx="7585405" cy="1217993"/>
          </a:xfrm>
        </p:spPr>
        <p:txBody>
          <a:bodyPr/>
          <a:lstStyle/>
          <a:p>
            <a:r>
              <a:rPr lang="en-US">
                <a:latin typeface="Century Gothic" panose="020B0502020202020204" pitchFamily="34" charset="0"/>
              </a:rPr>
              <a:t>Prior Knowledge Review</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12/09/2025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cstate="hqprint">
            <a:clrChange>
              <a:clrFrom>
                <a:srgbClr val="FEFEFE"/>
              </a:clrFrom>
              <a:clrTo>
                <a:srgbClr val="FEFEFE">
                  <a:alpha val="0"/>
                </a:srgbClr>
              </a:clrTo>
            </a:clrChange>
            <a:extLst>
              <a:ext uri="{28A0092B-C50C-407E-A947-70E740481C1C}">
                <a14:useLocalDpi xmlns:a14="http://schemas.microsoft.com/office/drawing/2010/main"/>
              </a:ext>
            </a:extLst>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6033872" cy="2616101"/>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a:solidFill>
                  <a:srgbClr val="000000"/>
                </a:solidFill>
                <a:latin typeface="Century Gothic" panose="020B0502020202020204" pitchFamily="34" charset="0"/>
                <a:cs typeface="Arial"/>
                <a:sym typeface="Arial"/>
              </a:rPr>
              <a:t>C5</a:t>
            </a:r>
            <a:r>
              <a:rPr kumimoji="0" lang="en-US" b="1"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.1.2 </a:t>
            </a:r>
            <a:r>
              <a:rPr lang="en-US" sz="160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.1.3 </a:t>
            </a:r>
            <a:r>
              <a:rPr lang="en-US" sz="160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a:solidFill>
                  <a:srgbClr val="000000"/>
                </a:solidFill>
                <a:latin typeface="Century Gothic"/>
                <a:cs typeface="Arial"/>
                <a:sym typeface="Arial"/>
              </a:rPr>
              <a:t>C5</a:t>
            </a:r>
            <a:r>
              <a:rPr kumimoji="0" lang="en-US" sz="1600" i="0" u="none" strike="noStrike" kern="1200" cap="none" spc="0" normalizeH="0" baseline="0" noProof="0">
                <a:ln>
                  <a:noFill/>
                </a:ln>
                <a:solidFill>
                  <a:srgbClr val="000000"/>
                </a:solidFill>
                <a:effectLst/>
                <a:uLnTx/>
                <a:uFillTx/>
                <a:latin typeface="Century Gothic"/>
                <a:cs typeface="Arial"/>
                <a:sym typeface="Arial"/>
              </a:rPr>
              <a:t>.1.5</a:t>
            </a:r>
            <a:r>
              <a:rPr kumimoji="0" lang="en-US" sz="16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 Cracking</a:t>
            </a:r>
            <a:endParaRPr lang="en-US" sz="1600" i="0" u="none" strike="noStrike" kern="1200" cap="none" spc="0" normalizeH="0" baseline="0" noProof="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.1.6 </a:t>
            </a:r>
            <a:r>
              <a:rPr kumimoji="0" lang="en-US" sz="1600" i="0" u="none" strike="noStrike" kern="1200" cap="none" spc="0" normalizeH="0" baseline="0" noProof="0">
                <a:ln>
                  <a:noFill/>
                </a:ln>
                <a:solidFill>
                  <a:srgbClr val="000000"/>
                </a:solidFill>
                <a:effectLst/>
                <a:uLnTx/>
                <a:uFillTx/>
                <a:latin typeface="Century Gothic"/>
                <a:cs typeface="Arial"/>
                <a:sym typeface="Arial"/>
              </a:rPr>
              <a:t>Taking it Further: Alkenes</a:t>
            </a:r>
            <a:endParaRPr kumimoji="0" lang="en-US" sz="16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a:solidFill>
                  <a:srgbClr val="000000"/>
                </a:solidFill>
                <a:latin typeface="Century Gothic"/>
                <a:cs typeface="Arial"/>
                <a:sym typeface="Arial"/>
              </a:rPr>
              <a:t>C5</a:t>
            </a:r>
            <a:r>
              <a:rPr kumimoji="0" lang="en-US" sz="1600" i="0" u="none" strike="noStrike" kern="1200" cap="none" spc="0" normalizeH="0" baseline="0" noProof="0">
                <a:ln>
                  <a:noFill/>
                </a:ln>
                <a:solidFill>
                  <a:srgbClr val="000000"/>
                </a:solidFill>
                <a:effectLst/>
                <a:uLnTx/>
                <a:uFillTx/>
                <a:latin typeface="Century Gothic"/>
                <a:cs typeface="Arial"/>
                <a:sym typeface="Arial"/>
              </a:rPr>
              <a:t>.1.7 Taking it Further: Alcohols</a:t>
            </a:r>
            <a:endParaRPr lang="en-US" sz="1600">
              <a:solidFill>
                <a:srgbClr val="000000"/>
              </a:solidFill>
              <a:latin typeface="Century Gothic" panose="020B0502020202020204" pitchFamily="34" charset="0"/>
              <a:cs typeface="Arial"/>
              <a:sym typeface="Arial"/>
            </a:endParaRPr>
          </a:p>
          <a:p>
            <a:pPr>
              <a:defRPr/>
            </a:pPr>
            <a:r>
              <a:rPr lang="en-US" sz="160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Century Gothic" panose="020B0502020202020204" pitchFamily="34" charset="0"/>
                <a:cs typeface="Arial"/>
                <a:sym typeface="Arial"/>
              </a:rPr>
              <a:t>C5.1.10 Taking it Further: Carboxylic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latin typeface="Century Gothic" panose="020B0502020202020204" pitchFamily="34" charset="0"/>
              </a:rPr>
              <a:t>Identify different types of bonding from chemical formulae</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Describe what happens when a covalent bond is formed</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Use diagrams to show covalent bonding</a:t>
            </a:r>
          </a:p>
          <a:p>
            <a:pPr marL="342900" indent="-342900">
              <a:buFont typeface="Arial" panose="020B0604020202020204" pitchFamily="34" charset="0"/>
              <a:buChar char="•"/>
            </a:pPr>
            <a:endParaRPr lang="en-US" sz="240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4" name="Rectangle 13">
            <a:extLst>
              <a:ext uri="{FF2B5EF4-FFF2-40B4-BE49-F238E27FC236}">
                <a16:creationId xmlns:a16="http://schemas.microsoft.com/office/drawing/2014/main" id="{A2C825F2-5973-4048-9A5C-E0A4E794080E}"/>
              </a:ext>
            </a:extLst>
          </p:cNvPr>
          <p:cNvSpPr/>
          <p:nvPr/>
        </p:nvSpPr>
        <p:spPr>
          <a:xfrm>
            <a:off x="1980581" y="5755170"/>
            <a:ext cx="460587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electronic configuration</a:t>
            </a:r>
          </a:p>
        </p:txBody>
      </p:sp>
      <p:sp>
        <p:nvSpPr>
          <p:cNvPr id="15" name="Rectangle 14">
            <a:extLst>
              <a:ext uri="{FF2B5EF4-FFF2-40B4-BE49-F238E27FC236}">
                <a16:creationId xmlns:a16="http://schemas.microsoft.com/office/drawing/2014/main" id="{3743B4BE-5CB7-F14B-9620-8B20D1CED962}"/>
              </a:ext>
            </a:extLst>
          </p:cNvPr>
          <p:cNvSpPr/>
          <p:nvPr/>
        </p:nvSpPr>
        <p:spPr>
          <a:xfrm>
            <a:off x="6744451" y="5755170"/>
            <a:ext cx="453314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dot and cross diagram</a:t>
            </a:r>
          </a:p>
        </p:txBody>
      </p:sp>
      <p:sp>
        <p:nvSpPr>
          <p:cNvPr id="11" name="Rectangle 10">
            <a:extLst>
              <a:ext uri="{FF2B5EF4-FFF2-40B4-BE49-F238E27FC236}">
                <a16:creationId xmlns:a16="http://schemas.microsoft.com/office/drawing/2014/main" id="{4A3BA670-9D28-176F-18C1-FB36BC39DA94}"/>
              </a:ext>
            </a:extLst>
          </p:cNvPr>
          <p:cNvSpPr/>
          <p:nvPr/>
        </p:nvSpPr>
        <p:spPr>
          <a:xfrm>
            <a:off x="1980581" y="4897279"/>
            <a:ext cx="293432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covalent</a:t>
            </a:r>
          </a:p>
        </p:txBody>
      </p:sp>
      <p:sp>
        <p:nvSpPr>
          <p:cNvPr id="12" name="Rectangle 11">
            <a:extLst>
              <a:ext uri="{FF2B5EF4-FFF2-40B4-BE49-F238E27FC236}">
                <a16:creationId xmlns:a16="http://schemas.microsoft.com/office/drawing/2014/main" id="{D5780516-DD36-E433-178D-2D9607501801}"/>
              </a:ext>
            </a:extLst>
          </p:cNvPr>
          <p:cNvSpPr/>
          <p:nvPr/>
        </p:nvSpPr>
        <p:spPr>
          <a:xfrm>
            <a:off x="5068804" y="4897279"/>
            <a:ext cx="263501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molecule</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a:latin typeface="Century Gothic" panose="020B0502020202020204" pitchFamily="34" charset="0"/>
              </a:rPr>
              <a:t>The Big Idea: Structure Determines Properties</a:t>
            </a:r>
          </a:p>
        </p:txBody>
      </p:sp>
      <p:pic>
        <p:nvPicPr>
          <p:cNvPr id="4" name="Picture 3" descr="Table&#10;&#10;Description automatically generated">
            <a:extLst>
              <a:ext uri="{FF2B5EF4-FFF2-40B4-BE49-F238E27FC236}">
                <a16:creationId xmlns:a16="http://schemas.microsoft.com/office/drawing/2014/main" id="{55E2624E-E72C-C61D-809E-599C7557783B}"/>
              </a:ext>
            </a:extLst>
          </p:cNvPr>
          <p:cNvPicPr>
            <a:picLocks noChangeAspect="1"/>
          </p:cNvPicPr>
          <p:nvPr/>
        </p:nvPicPr>
        <p:blipFill>
          <a:blip r:embed="rId3"/>
          <a:stretch>
            <a:fillRect/>
          </a:stretch>
        </p:blipFill>
        <p:spPr>
          <a:xfrm>
            <a:off x="6240348" y="1059956"/>
            <a:ext cx="3875202" cy="5474193"/>
          </a:xfrm>
          <a:prstGeom prst="rect">
            <a:avLst/>
          </a:prstGeom>
          <a:ln>
            <a:solidFill>
              <a:schemeClr val="tx1"/>
            </a:solidFill>
          </a:ln>
        </p:spPr>
      </p:pic>
      <p:pic>
        <p:nvPicPr>
          <p:cNvPr id="8" name="Picture 7" descr="Text, letter&#10;&#10;Description automatically generated">
            <a:extLst>
              <a:ext uri="{FF2B5EF4-FFF2-40B4-BE49-F238E27FC236}">
                <a16:creationId xmlns:a16="http://schemas.microsoft.com/office/drawing/2014/main" id="{E16B68B5-0FC0-310F-13C9-863F2E160EDF}"/>
              </a:ext>
            </a:extLst>
          </p:cNvPr>
          <p:cNvPicPr>
            <a:picLocks noChangeAspect="1"/>
          </p:cNvPicPr>
          <p:nvPr/>
        </p:nvPicPr>
        <p:blipFill>
          <a:blip r:embed="rId4"/>
          <a:stretch>
            <a:fillRect/>
          </a:stretch>
        </p:blipFill>
        <p:spPr>
          <a:xfrm>
            <a:off x="2250452" y="1061655"/>
            <a:ext cx="3864598" cy="5472496"/>
          </a:xfrm>
          <a:prstGeom prst="rect">
            <a:avLst/>
          </a:prstGeom>
          <a:ln>
            <a:solidFill>
              <a:schemeClr val="tx1"/>
            </a:solidFill>
          </a:ln>
        </p:spPr>
      </p:pic>
    </p:spTree>
    <p:extLst>
      <p:ext uri="{BB962C8B-B14F-4D97-AF65-F5344CB8AC3E}">
        <p14:creationId xmlns:p14="http://schemas.microsoft.com/office/powerpoint/2010/main" val="10945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spTree>
    <p:extLst>
      <p:ext uri="{BB962C8B-B14F-4D97-AF65-F5344CB8AC3E}">
        <p14:creationId xmlns:p14="http://schemas.microsoft.com/office/powerpoint/2010/main" val="81080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C8458-EE2E-AE41-86C0-BD4F3DD3F336}"/>
              </a:ext>
            </a:extLst>
          </p:cNvPr>
          <p:cNvSpPr txBox="1"/>
          <p:nvPr/>
        </p:nvSpPr>
        <p:spPr>
          <a:xfrm>
            <a:off x="3186582" y="183169"/>
            <a:ext cx="2476960" cy="707886"/>
          </a:xfrm>
          <a:prstGeom prst="rect">
            <a:avLst/>
          </a:prstGeom>
          <a:noFill/>
        </p:spPr>
        <p:txBody>
          <a:bodyPr wrap="none" rtlCol="0">
            <a:spAutoFit/>
          </a:bodyPr>
          <a:lstStyle/>
          <a:p>
            <a:r>
              <a:rPr lang="en-GB" sz="4000">
                <a:solidFill>
                  <a:srgbClr val="0070C0"/>
                </a:solidFill>
                <a:latin typeface="Century Gothic" panose="020B0502020202020204" pitchFamily="34" charset="0"/>
              </a:rPr>
              <a:t>Co</a:t>
            </a:r>
            <a:r>
              <a:rPr lang="en-GB" sz="4000" b="1">
                <a:solidFill>
                  <a:srgbClr val="0070C0"/>
                </a:solidFill>
                <a:latin typeface="Century Gothic" panose="020B0502020202020204" pitchFamily="34" charset="0"/>
              </a:rPr>
              <a:t>valent</a:t>
            </a:r>
          </a:p>
        </p:txBody>
      </p:sp>
      <p:sp>
        <p:nvSpPr>
          <p:cNvPr id="6" name="TextBox 5">
            <a:extLst>
              <a:ext uri="{FF2B5EF4-FFF2-40B4-BE49-F238E27FC236}">
                <a16:creationId xmlns:a16="http://schemas.microsoft.com/office/drawing/2014/main" id="{14BD1D5F-A7DB-EC49-BE75-49D186B1560F}"/>
              </a:ext>
            </a:extLst>
          </p:cNvPr>
          <p:cNvSpPr txBox="1"/>
          <p:nvPr/>
        </p:nvSpPr>
        <p:spPr>
          <a:xfrm>
            <a:off x="2392379" y="1419429"/>
            <a:ext cx="830677" cy="523220"/>
          </a:xfrm>
          <a:prstGeom prst="rect">
            <a:avLst/>
          </a:prstGeom>
          <a:noFill/>
        </p:spPr>
        <p:txBody>
          <a:bodyPr wrap="none" rtlCol="0">
            <a:spAutoFit/>
          </a:bodyPr>
          <a:lstStyle/>
          <a:p>
            <a:r>
              <a:rPr lang="en-GB" sz="2800" i="1">
                <a:latin typeface="Century Gothic" panose="020B0502020202020204" pitchFamily="34" charset="0"/>
              </a:rPr>
              <a:t>Co-</a:t>
            </a:r>
            <a:endParaRPr lang="en-GB" sz="2400" i="1">
              <a:latin typeface="Century Gothic" panose="020B0502020202020204" pitchFamily="34" charset="0"/>
            </a:endParaRPr>
          </a:p>
        </p:txBody>
      </p:sp>
      <p:sp>
        <p:nvSpPr>
          <p:cNvPr id="7" name="TextBox 6">
            <a:extLst>
              <a:ext uri="{FF2B5EF4-FFF2-40B4-BE49-F238E27FC236}">
                <a16:creationId xmlns:a16="http://schemas.microsoft.com/office/drawing/2014/main" id="{E8210B2F-1F8A-4E42-8B36-93A0AD78E955}"/>
              </a:ext>
            </a:extLst>
          </p:cNvPr>
          <p:cNvSpPr txBox="1"/>
          <p:nvPr/>
        </p:nvSpPr>
        <p:spPr>
          <a:xfrm>
            <a:off x="5074907" y="1479502"/>
            <a:ext cx="1394934" cy="523220"/>
          </a:xfrm>
          <a:prstGeom prst="rect">
            <a:avLst/>
          </a:prstGeom>
          <a:noFill/>
        </p:spPr>
        <p:txBody>
          <a:bodyPr wrap="none" rtlCol="0">
            <a:spAutoFit/>
          </a:bodyPr>
          <a:lstStyle/>
          <a:p>
            <a:r>
              <a:rPr lang="en-GB" sz="2800" i="1">
                <a:latin typeface="Century Gothic" panose="020B0502020202020204" pitchFamily="34" charset="0"/>
              </a:rPr>
              <a:t>-valent</a:t>
            </a:r>
            <a:endParaRPr lang="en-GB" sz="2400" i="1">
              <a:latin typeface="Century Gothic" panose="020B0502020202020204" pitchFamily="34" charset="0"/>
            </a:endParaRPr>
          </a:p>
        </p:txBody>
      </p:sp>
      <p:sp>
        <p:nvSpPr>
          <p:cNvPr id="8" name="TextBox 7">
            <a:extLst>
              <a:ext uri="{FF2B5EF4-FFF2-40B4-BE49-F238E27FC236}">
                <a16:creationId xmlns:a16="http://schemas.microsoft.com/office/drawing/2014/main" id="{B60F20AA-0DF5-0F41-9A89-07D67CC13619}"/>
              </a:ext>
            </a:extLst>
          </p:cNvPr>
          <p:cNvSpPr txBox="1"/>
          <p:nvPr/>
        </p:nvSpPr>
        <p:spPr>
          <a:xfrm>
            <a:off x="2260218" y="2139349"/>
            <a:ext cx="2006982" cy="830997"/>
          </a:xfrm>
          <a:prstGeom prst="rect">
            <a:avLst/>
          </a:prstGeom>
          <a:noFill/>
        </p:spPr>
        <p:txBody>
          <a:bodyPr wrap="square" rtlCol="0">
            <a:spAutoFit/>
          </a:bodyPr>
          <a:lstStyle/>
          <a:p>
            <a:r>
              <a:rPr lang="en-GB" sz="2400" i="1">
                <a:latin typeface="Century Gothic" panose="020B0502020202020204" pitchFamily="34" charset="0"/>
              </a:rPr>
              <a:t>‘together’</a:t>
            </a:r>
          </a:p>
          <a:p>
            <a:r>
              <a:rPr lang="en-GB" sz="2400" i="1">
                <a:latin typeface="Century Gothic" panose="020B0502020202020204" pitchFamily="34" charset="0"/>
              </a:rPr>
              <a:t>‘partnered’</a:t>
            </a:r>
          </a:p>
        </p:txBody>
      </p:sp>
      <p:sp>
        <p:nvSpPr>
          <p:cNvPr id="9" name="TextBox 8">
            <a:extLst>
              <a:ext uri="{FF2B5EF4-FFF2-40B4-BE49-F238E27FC236}">
                <a16:creationId xmlns:a16="http://schemas.microsoft.com/office/drawing/2014/main" id="{37A2C50A-ADD7-F344-9E2A-5D0299596759}"/>
              </a:ext>
            </a:extLst>
          </p:cNvPr>
          <p:cNvSpPr txBox="1"/>
          <p:nvPr/>
        </p:nvSpPr>
        <p:spPr>
          <a:xfrm>
            <a:off x="4920037" y="2156216"/>
            <a:ext cx="4698722" cy="461665"/>
          </a:xfrm>
          <a:prstGeom prst="rect">
            <a:avLst/>
          </a:prstGeom>
          <a:noFill/>
        </p:spPr>
        <p:txBody>
          <a:bodyPr wrap="none" rtlCol="0">
            <a:spAutoFit/>
          </a:bodyPr>
          <a:lstStyle/>
          <a:p>
            <a:r>
              <a:rPr lang="en-GB" sz="2400" i="1">
                <a:latin typeface="Century Gothic" panose="020B0502020202020204" pitchFamily="34" charset="0"/>
              </a:rPr>
              <a:t>‘relating to the valence shell’</a:t>
            </a:r>
          </a:p>
        </p:txBody>
      </p:sp>
      <p:sp>
        <p:nvSpPr>
          <p:cNvPr id="11" name="TextBox 10">
            <a:extLst>
              <a:ext uri="{FF2B5EF4-FFF2-40B4-BE49-F238E27FC236}">
                <a16:creationId xmlns:a16="http://schemas.microsoft.com/office/drawing/2014/main" id="{BD6733D0-5B97-6A43-AF09-70AB71BBF2A6}"/>
              </a:ext>
            </a:extLst>
          </p:cNvPr>
          <p:cNvSpPr txBox="1"/>
          <p:nvPr/>
        </p:nvSpPr>
        <p:spPr>
          <a:xfrm>
            <a:off x="515456" y="460640"/>
            <a:ext cx="1071127" cy="461665"/>
          </a:xfrm>
          <a:prstGeom prst="rect">
            <a:avLst/>
          </a:prstGeom>
          <a:noFill/>
        </p:spPr>
        <p:txBody>
          <a:bodyPr wrap="none" rtlCol="0">
            <a:spAutoFit/>
          </a:bodyPr>
          <a:lstStyle/>
          <a:p>
            <a:r>
              <a:rPr lang="en-GB" sz="2400">
                <a:latin typeface="Century Gothic" panose="020B0502020202020204" pitchFamily="34" charset="0"/>
              </a:rPr>
              <a:t>Word:</a:t>
            </a:r>
          </a:p>
        </p:txBody>
      </p:sp>
      <p:sp>
        <p:nvSpPr>
          <p:cNvPr id="12" name="TextBox 11">
            <a:extLst>
              <a:ext uri="{FF2B5EF4-FFF2-40B4-BE49-F238E27FC236}">
                <a16:creationId xmlns:a16="http://schemas.microsoft.com/office/drawing/2014/main" id="{78D02E36-83A2-3845-8020-3D1091E149A3}"/>
              </a:ext>
            </a:extLst>
          </p:cNvPr>
          <p:cNvSpPr txBox="1"/>
          <p:nvPr/>
        </p:nvSpPr>
        <p:spPr>
          <a:xfrm>
            <a:off x="557465" y="1468536"/>
            <a:ext cx="1659429" cy="830997"/>
          </a:xfrm>
          <a:prstGeom prst="rect">
            <a:avLst/>
          </a:prstGeom>
          <a:noFill/>
        </p:spPr>
        <p:txBody>
          <a:bodyPr wrap="square" rtlCol="0">
            <a:spAutoFit/>
          </a:bodyPr>
          <a:lstStyle/>
          <a:p>
            <a:r>
              <a:rPr lang="en-GB" sz="2400">
                <a:latin typeface="Century Gothic" panose="020B0502020202020204" pitchFamily="34" charset="0"/>
              </a:rPr>
              <a:t>Comes from:</a:t>
            </a:r>
          </a:p>
        </p:txBody>
      </p:sp>
      <p:sp>
        <p:nvSpPr>
          <p:cNvPr id="13" name="TextBox 12">
            <a:extLst>
              <a:ext uri="{FF2B5EF4-FFF2-40B4-BE49-F238E27FC236}">
                <a16:creationId xmlns:a16="http://schemas.microsoft.com/office/drawing/2014/main" id="{6ECC0604-83C4-F042-93B4-04DB37EA346C}"/>
              </a:ext>
            </a:extLst>
          </p:cNvPr>
          <p:cNvSpPr txBox="1"/>
          <p:nvPr/>
        </p:nvSpPr>
        <p:spPr>
          <a:xfrm>
            <a:off x="515456" y="2985836"/>
            <a:ext cx="1659429" cy="461665"/>
          </a:xfrm>
          <a:prstGeom prst="rect">
            <a:avLst/>
          </a:prstGeom>
          <a:noFill/>
        </p:spPr>
        <p:txBody>
          <a:bodyPr wrap="none" rtlCol="0">
            <a:spAutoFit/>
          </a:bodyPr>
          <a:lstStyle/>
          <a:p>
            <a:r>
              <a:rPr lang="en-GB" sz="2400">
                <a:latin typeface="Century Gothic" panose="020B0502020202020204" pitchFamily="34" charset="0"/>
              </a:rPr>
              <a:t>Definition:</a:t>
            </a:r>
          </a:p>
        </p:txBody>
      </p:sp>
      <p:sp>
        <p:nvSpPr>
          <p:cNvPr id="14" name="TextBox 13">
            <a:extLst>
              <a:ext uri="{FF2B5EF4-FFF2-40B4-BE49-F238E27FC236}">
                <a16:creationId xmlns:a16="http://schemas.microsoft.com/office/drawing/2014/main" id="{DA20AAC1-E38F-C54E-A442-D1AE1F49E196}"/>
              </a:ext>
            </a:extLst>
          </p:cNvPr>
          <p:cNvSpPr txBox="1"/>
          <p:nvPr/>
        </p:nvSpPr>
        <p:spPr>
          <a:xfrm>
            <a:off x="2495190" y="3013501"/>
            <a:ext cx="8695324" cy="1200329"/>
          </a:xfrm>
          <a:prstGeom prst="rect">
            <a:avLst/>
          </a:prstGeom>
          <a:solidFill>
            <a:schemeClr val="accent1">
              <a:lumMod val="40000"/>
              <a:lumOff val="60000"/>
            </a:schemeClr>
          </a:solidFill>
        </p:spPr>
        <p:txBody>
          <a:bodyPr wrap="square" rtlCol="0">
            <a:spAutoFit/>
          </a:bodyPr>
          <a:lstStyle/>
          <a:p>
            <a:r>
              <a:rPr lang="en-GB" sz="2400" b="1">
                <a:latin typeface="Century Gothic" panose="020B0502020202020204" pitchFamily="34" charset="0"/>
              </a:rPr>
              <a:t>Covalent bonding</a:t>
            </a:r>
            <a:r>
              <a:rPr lang="en-GB" sz="2400">
                <a:latin typeface="Century Gothic" panose="020B0502020202020204" pitchFamily="34" charset="0"/>
              </a:rPr>
              <a:t> occurs where two or more </a:t>
            </a:r>
            <a:r>
              <a:rPr lang="en-GB" sz="2400" u="sng">
                <a:latin typeface="Century Gothic" panose="020B0502020202020204" pitchFamily="34" charset="0"/>
              </a:rPr>
              <a:t>non-metal atoms share pairs of electrons </a:t>
            </a:r>
            <a:r>
              <a:rPr lang="en-GB" sz="2400">
                <a:latin typeface="Century Gothic" panose="020B0502020202020204" pitchFamily="34" charset="0"/>
              </a:rPr>
              <a:t>in order to achieve a stable electronic configuration</a:t>
            </a:r>
          </a:p>
        </p:txBody>
      </p:sp>
      <p:cxnSp>
        <p:nvCxnSpPr>
          <p:cNvPr id="16" name="Straight Arrow Connector 15">
            <a:extLst>
              <a:ext uri="{FF2B5EF4-FFF2-40B4-BE49-F238E27FC236}">
                <a16:creationId xmlns:a16="http://schemas.microsoft.com/office/drawing/2014/main" id="{8307088D-90A9-E94A-9F2A-8A69AEFD3C7B}"/>
              </a:ext>
            </a:extLst>
          </p:cNvPr>
          <p:cNvCxnSpPr>
            <a:cxnSpLocks/>
          </p:cNvCxnSpPr>
          <p:nvPr/>
        </p:nvCxnSpPr>
        <p:spPr>
          <a:xfrm flipH="1">
            <a:off x="3314418" y="901987"/>
            <a:ext cx="135860" cy="47015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3CDCFF-16FD-764C-B617-2AA391599E4A}"/>
              </a:ext>
            </a:extLst>
          </p:cNvPr>
          <p:cNvCxnSpPr>
            <a:cxnSpLocks/>
          </p:cNvCxnSpPr>
          <p:nvPr/>
        </p:nvCxnSpPr>
        <p:spPr>
          <a:xfrm>
            <a:off x="5369724" y="849714"/>
            <a:ext cx="278075" cy="49163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2DF5345-B820-1151-6693-9D088EAE4534}"/>
              </a:ext>
            </a:extLst>
          </p:cNvPr>
          <p:cNvSpPr txBox="1"/>
          <p:nvPr/>
        </p:nvSpPr>
        <p:spPr>
          <a:xfrm>
            <a:off x="5014586" y="5339849"/>
            <a:ext cx="365806" cy="400110"/>
          </a:xfrm>
          <a:prstGeom prst="rect">
            <a:avLst/>
          </a:prstGeom>
          <a:noFill/>
        </p:spPr>
        <p:txBody>
          <a:bodyPr wrap="none" rtlCol="0">
            <a:spAutoFit/>
          </a:bodyPr>
          <a:lstStyle/>
          <a:p>
            <a:r>
              <a:rPr lang="en-GB" sz="2000" b="1">
                <a:solidFill>
                  <a:srgbClr val="7030A0"/>
                </a:solidFill>
              </a:rPr>
              <a:t>×</a:t>
            </a:r>
          </a:p>
        </p:txBody>
      </p:sp>
      <p:sp>
        <p:nvSpPr>
          <p:cNvPr id="34" name="Oval 33">
            <a:extLst>
              <a:ext uri="{FF2B5EF4-FFF2-40B4-BE49-F238E27FC236}">
                <a16:creationId xmlns:a16="http://schemas.microsoft.com/office/drawing/2014/main" id="{809B6FDF-C25F-91B5-EF29-C5243D69774E}"/>
              </a:ext>
            </a:extLst>
          </p:cNvPr>
          <p:cNvSpPr/>
          <p:nvPr/>
        </p:nvSpPr>
        <p:spPr>
          <a:xfrm>
            <a:off x="578086" y="4666091"/>
            <a:ext cx="949537" cy="89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93E99C0-60C6-B12C-BCDF-F406BA32F0F4}"/>
              </a:ext>
            </a:extLst>
          </p:cNvPr>
          <p:cNvSpPr txBox="1"/>
          <p:nvPr/>
        </p:nvSpPr>
        <p:spPr>
          <a:xfrm>
            <a:off x="825657" y="4466036"/>
            <a:ext cx="365806" cy="400110"/>
          </a:xfrm>
          <a:prstGeom prst="rect">
            <a:avLst/>
          </a:prstGeom>
          <a:noFill/>
        </p:spPr>
        <p:txBody>
          <a:bodyPr wrap="none" rtlCol="0">
            <a:spAutoFit/>
          </a:bodyPr>
          <a:lstStyle/>
          <a:p>
            <a:r>
              <a:rPr lang="en-GB" sz="2000" b="1">
                <a:solidFill>
                  <a:srgbClr val="7030A0"/>
                </a:solidFill>
              </a:rPr>
              <a:t>×</a:t>
            </a:r>
          </a:p>
        </p:txBody>
      </p:sp>
      <p:sp>
        <p:nvSpPr>
          <p:cNvPr id="2" name="TextBox 1">
            <a:extLst>
              <a:ext uri="{FF2B5EF4-FFF2-40B4-BE49-F238E27FC236}">
                <a16:creationId xmlns:a16="http://schemas.microsoft.com/office/drawing/2014/main" id="{655CCE66-3BCD-1509-7849-9125825EB664}"/>
              </a:ext>
            </a:extLst>
          </p:cNvPr>
          <p:cNvSpPr txBox="1"/>
          <p:nvPr/>
        </p:nvSpPr>
        <p:spPr>
          <a:xfrm>
            <a:off x="361272" y="5757986"/>
            <a:ext cx="1533268" cy="707886"/>
          </a:xfrm>
          <a:prstGeom prst="rect">
            <a:avLst/>
          </a:prstGeom>
          <a:noFill/>
        </p:spPr>
        <p:txBody>
          <a:bodyPr wrap="square" rtlCol="0">
            <a:spAutoFit/>
          </a:bodyPr>
          <a:lstStyle/>
          <a:p>
            <a:r>
              <a:rPr lang="en-GB" sz="2000" b="1">
                <a:latin typeface="Century Gothic" panose="020B0502020202020204" pitchFamily="34" charset="0"/>
              </a:rPr>
              <a:t>Hydrogen atom</a:t>
            </a:r>
          </a:p>
        </p:txBody>
      </p:sp>
      <p:sp>
        <p:nvSpPr>
          <p:cNvPr id="39" name="TextBox 38">
            <a:extLst>
              <a:ext uri="{FF2B5EF4-FFF2-40B4-BE49-F238E27FC236}">
                <a16:creationId xmlns:a16="http://schemas.microsoft.com/office/drawing/2014/main" id="{262200C7-34D4-A1A7-5F83-760244D59FF6}"/>
              </a:ext>
            </a:extLst>
          </p:cNvPr>
          <p:cNvSpPr txBox="1"/>
          <p:nvPr/>
        </p:nvSpPr>
        <p:spPr>
          <a:xfrm>
            <a:off x="3749754" y="5830418"/>
            <a:ext cx="3191899" cy="400110"/>
          </a:xfrm>
          <a:prstGeom prst="rect">
            <a:avLst/>
          </a:prstGeom>
          <a:noFill/>
        </p:spPr>
        <p:txBody>
          <a:bodyPr wrap="none" rtlCol="0">
            <a:spAutoFit/>
          </a:bodyPr>
          <a:lstStyle/>
          <a:p>
            <a:r>
              <a:rPr lang="en-GB" sz="2000" b="1">
                <a:latin typeface="Century Gothic" panose="020B0502020202020204" pitchFamily="34" charset="0"/>
              </a:rPr>
              <a:t>Hydrogen molecule (H</a:t>
            </a:r>
            <a:r>
              <a:rPr lang="en-GB" sz="2000" b="1" baseline="-25000">
                <a:latin typeface="Century Gothic" panose="020B0502020202020204" pitchFamily="34" charset="0"/>
              </a:rPr>
              <a:t>2</a:t>
            </a:r>
            <a:r>
              <a:rPr lang="en-GB" sz="2000" b="1">
                <a:latin typeface="Century Gothic" panose="020B0502020202020204" pitchFamily="34" charset="0"/>
              </a:rPr>
              <a:t>)</a:t>
            </a:r>
          </a:p>
        </p:txBody>
      </p:sp>
      <p:sp>
        <p:nvSpPr>
          <p:cNvPr id="40" name="Oval 39">
            <a:extLst>
              <a:ext uri="{FF2B5EF4-FFF2-40B4-BE49-F238E27FC236}">
                <a16:creationId xmlns:a16="http://schemas.microsoft.com/office/drawing/2014/main" id="{85176E27-D43C-A03D-3DE3-5408A995EC7A}"/>
              </a:ext>
            </a:extLst>
          </p:cNvPr>
          <p:cNvSpPr/>
          <p:nvPr/>
        </p:nvSpPr>
        <p:spPr>
          <a:xfrm>
            <a:off x="2318552" y="4644871"/>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0D68ABB2-53F1-F0CB-0AF8-E01BD1590F10}"/>
              </a:ext>
            </a:extLst>
          </p:cNvPr>
          <p:cNvSpPr/>
          <p:nvPr/>
        </p:nvSpPr>
        <p:spPr>
          <a:xfrm>
            <a:off x="5178871" y="4865566"/>
            <a:ext cx="120339" cy="143525"/>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36BA84A2-85B3-4386-6412-520027968027}"/>
              </a:ext>
            </a:extLst>
          </p:cNvPr>
          <p:cNvSpPr/>
          <p:nvPr/>
        </p:nvSpPr>
        <p:spPr>
          <a:xfrm>
            <a:off x="1902720" y="4692652"/>
            <a:ext cx="949537" cy="89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E67B5B6E-6DB7-E9AA-9DF7-83B94D74B073}"/>
              </a:ext>
            </a:extLst>
          </p:cNvPr>
          <p:cNvSpPr txBox="1"/>
          <p:nvPr/>
        </p:nvSpPr>
        <p:spPr>
          <a:xfrm>
            <a:off x="1814416" y="5769616"/>
            <a:ext cx="1533268" cy="707886"/>
          </a:xfrm>
          <a:prstGeom prst="rect">
            <a:avLst/>
          </a:prstGeom>
          <a:noFill/>
        </p:spPr>
        <p:txBody>
          <a:bodyPr wrap="square" rtlCol="0">
            <a:spAutoFit/>
          </a:bodyPr>
          <a:lstStyle/>
          <a:p>
            <a:r>
              <a:rPr lang="en-GB" sz="2000" b="1">
                <a:latin typeface="Century Gothic" panose="020B0502020202020204" pitchFamily="34" charset="0"/>
              </a:rPr>
              <a:t>Hydrogen atom</a:t>
            </a:r>
          </a:p>
        </p:txBody>
      </p:sp>
      <p:sp>
        <p:nvSpPr>
          <p:cNvPr id="45" name="Oval 44">
            <a:extLst>
              <a:ext uri="{FF2B5EF4-FFF2-40B4-BE49-F238E27FC236}">
                <a16:creationId xmlns:a16="http://schemas.microsoft.com/office/drawing/2014/main" id="{8F85883C-B81A-6CB0-FBD0-747FD4E09CE6}"/>
              </a:ext>
            </a:extLst>
          </p:cNvPr>
          <p:cNvSpPr/>
          <p:nvPr/>
        </p:nvSpPr>
        <p:spPr>
          <a:xfrm>
            <a:off x="4396167" y="4770949"/>
            <a:ext cx="949537" cy="89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0BD233C-EE7B-7D83-AE05-9E9B65C9C9CB}"/>
              </a:ext>
            </a:extLst>
          </p:cNvPr>
          <p:cNvSpPr/>
          <p:nvPr/>
        </p:nvSpPr>
        <p:spPr>
          <a:xfrm>
            <a:off x="5058358" y="4788396"/>
            <a:ext cx="949537" cy="8918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18A0A568-EA3F-3459-5435-8F18B14DC437}"/>
              </a:ext>
            </a:extLst>
          </p:cNvPr>
          <p:cNvSpPr txBox="1"/>
          <p:nvPr/>
        </p:nvSpPr>
        <p:spPr>
          <a:xfrm>
            <a:off x="7424381" y="4849595"/>
            <a:ext cx="909223" cy="769441"/>
          </a:xfrm>
          <a:prstGeom prst="rect">
            <a:avLst/>
          </a:prstGeom>
          <a:noFill/>
        </p:spPr>
        <p:txBody>
          <a:bodyPr wrap="none" rtlCol="0">
            <a:spAutoFit/>
          </a:bodyPr>
          <a:lstStyle/>
          <a:p>
            <a:r>
              <a:rPr lang="en-GB" sz="2800" b="1">
                <a:latin typeface="Century Gothic" panose="020B0502020202020204" pitchFamily="34" charset="0"/>
              </a:rPr>
              <a:t>H</a:t>
            </a:r>
            <a:r>
              <a:rPr lang="en-GB" sz="4400" b="1">
                <a:latin typeface="Century Gothic" panose="020B0502020202020204" pitchFamily="34" charset="0"/>
              </a:rPr>
              <a:t>-</a:t>
            </a:r>
            <a:r>
              <a:rPr lang="en-GB" sz="2800" b="1">
                <a:latin typeface="Century Gothic" panose="020B0502020202020204" pitchFamily="34" charset="0"/>
              </a:rPr>
              <a:t>H</a:t>
            </a:r>
          </a:p>
        </p:txBody>
      </p:sp>
      <p:sp>
        <p:nvSpPr>
          <p:cNvPr id="48" name="TextBox 47">
            <a:extLst>
              <a:ext uri="{FF2B5EF4-FFF2-40B4-BE49-F238E27FC236}">
                <a16:creationId xmlns:a16="http://schemas.microsoft.com/office/drawing/2014/main" id="{79EEEB2A-A972-6058-7125-782CEAEDF881}"/>
              </a:ext>
            </a:extLst>
          </p:cNvPr>
          <p:cNvSpPr txBox="1"/>
          <p:nvPr/>
        </p:nvSpPr>
        <p:spPr>
          <a:xfrm>
            <a:off x="7454130" y="5619036"/>
            <a:ext cx="829073" cy="769441"/>
          </a:xfrm>
          <a:prstGeom prst="rect">
            <a:avLst/>
          </a:prstGeom>
          <a:noFill/>
        </p:spPr>
        <p:txBody>
          <a:bodyPr wrap="none" rtlCol="0">
            <a:spAutoFit/>
          </a:bodyPr>
          <a:lstStyle/>
          <a:p>
            <a:r>
              <a:rPr lang="en-GB" sz="2800" b="1">
                <a:latin typeface="Century Gothic" panose="020B0502020202020204" pitchFamily="34" charset="0"/>
              </a:rPr>
              <a:t>H</a:t>
            </a:r>
            <a:r>
              <a:rPr lang="en-GB" sz="4400" b="1">
                <a:latin typeface="Century Gothic" panose="020B0502020202020204" pitchFamily="34" charset="0"/>
              </a:rPr>
              <a:t> </a:t>
            </a:r>
            <a:r>
              <a:rPr lang="en-GB" sz="2800" b="1">
                <a:latin typeface="Century Gothic" panose="020B0502020202020204" pitchFamily="34" charset="0"/>
              </a:rPr>
              <a:t>H</a:t>
            </a:r>
          </a:p>
        </p:txBody>
      </p:sp>
      <p:sp>
        <p:nvSpPr>
          <p:cNvPr id="49" name="Oval 48">
            <a:extLst>
              <a:ext uri="{FF2B5EF4-FFF2-40B4-BE49-F238E27FC236}">
                <a16:creationId xmlns:a16="http://schemas.microsoft.com/office/drawing/2014/main" id="{89FE006D-9269-A2B1-75B0-B9089E7C6C74}"/>
              </a:ext>
            </a:extLst>
          </p:cNvPr>
          <p:cNvSpPr/>
          <p:nvPr/>
        </p:nvSpPr>
        <p:spPr>
          <a:xfrm>
            <a:off x="7794732" y="5892106"/>
            <a:ext cx="120339" cy="143525"/>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50" name="TextBox 49">
            <a:extLst>
              <a:ext uri="{FF2B5EF4-FFF2-40B4-BE49-F238E27FC236}">
                <a16:creationId xmlns:a16="http://schemas.microsoft.com/office/drawing/2014/main" id="{CCF7EB15-34E1-59B9-20C8-2C97B1CAD9C8}"/>
              </a:ext>
            </a:extLst>
          </p:cNvPr>
          <p:cNvSpPr txBox="1"/>
          <p:nvPr/>
        </p:nvSpPr>
        <p:spPr>
          <a:xfrm>
            <a:off x="7671998" y="5969322"/>
            <a:ext cx="365806" cy="400110"/>
          </a:xfrm>
          <a:prstGeom prst="rect">
            <a:avLst/>
          </a:prstGeom>
          <a:noFill/>
          <a:ln>
            <a:noFill/>
          </a:ln>
        </p:spPr>
        <p:txBody>
          <a:bodyPr wrap="none" rtlCol="0">
            <a:spAutoFit/>
          </a:bodyPr>
          <a:lstStyle/>
          <a:p>
            <a:r>
              <a:rPr lang="en-GB" sz="2000" b="1"/>
              <a:t>×</a:t>
            </a:r>
          </a:p>
        </p:txBody>
      </p:sp>
      <p:pic>
        <p:nvPicPr>
          <p:cNvPr id="51" name="Picture 50">
            <a:extLst>
              <a:ext uri="{FF2B5EF4-FFF2-40B4-BE49-F238E27FC236}">
                <a16:creationId xmlns:a16="http://schemas.microsoft.com/office/drawing/2014/main" id="{08AC9F9A-CED7-2669-22C0-CFBBBEF6097D}"/>
              </a:ext>
            </a:extLst>
          </p:cNvPr>
          <p:cNvPicPr>
            <a:picLocks noChangeAspect="1"/>
          </p:cNvPicPr>
          <p:nvPr/>
        </p:nvPicPr>
        <p:blipFill>
          <a:blip r:embed="rId3" cstate="hqprint">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8963215" y="5194499"/>
            <a:ext cx="1506951" cy="1036029"/>
          </a:xfrm>
          <a:prstGeom prst="rect">
            <a:avLst/>
          </a:prstGeom>
        </p:spPr>
      </p:pic>
    </p:spTree>
    <p:extLst>
      <p:ext uri="{BB962C8B-B14F-4D97-AF65-F5344CB8AC3E}">
        <p14:creationId xmlns:p14="http://schemas.microsoft.com/office/powerpoint/2010/main" val="256250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3"/>
                                        </p:tgtEl>
                                        <p:attrNameLst>
                                          <p:attrName>style.visibility</p:attrName>
                                        </p:attrNameLst>
                                      </p:cBhvr>
                                      <p:to>
                                        <p:strVal val="visible"/>
                                      </p:to>
                                    </p:set>
                                    <p:animEffect transition="in" filter="fade">
                                      <p:cBhvr>
                                        <p:cTn id="56" dur="500"/>
                                        <p:tgtEl>
                                          <p:spTgt spid="4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fade">
                                      <p:cBhvr>
                                        <p:cTn id="70" dur="500"/>
                                        <p:tgtEl>
                                          <p:spTgt spid="4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fade">
                                      <p:cBhvr>
                                        <p:cTn id="80" dur="500"/>
                                        <p:tgtEl>
                                          <p:spTgt spid="47"/>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9"/>
                                        </p:tgtEl>
                                        <p:attrNameLst>
                                          <p:attrName>style.visibility</p:attrName>
                                        </p:attrNameLst>
                                      </p:cBhvr>
                                      <p:to>
                                        <p:strVal val="visible"/>
                                      </p:to>
                                    </p:set>
                                    <p:animEffect transition="in" filter="fade">
                                      <p:cBhvr>
                                        <p:cTn id="88" dur="500"/>
                                        <p:tgtEl>
                                          <p:spTgt spid="4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fade">
                                      <p:cBhvr>
                                        <p:cTn id="91" dur="500"/>
                                        <p:tgtEl>
                                          <p:spTgt spid="50"/>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fade">
                                      <p:cBhvr>
                                        <p:cTn id="96"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4" grpId="0" animBg="1"/>
      <p:bldP spid="33" grpId="0"/>
      <p:bldP spid="34" grpId="0" animBg="1"/>
      <p:bldP spid="36" grpId="0"/>
      <p:bldP spid="2" grpId="0"/>
      <p:bldP spid="39" grpId="0"/>
      <p:bldP spid="40" grpId="0" animBg="1"/>
      <p:bldP spid="41" grpId="0" animBg="1"/>
      <p:bldP spid="42" grpId="0" animBg="1"/>
      <p:bldP spid="43" grpId="0"/>
      <p:bldP spid="45" grpId="0" animBg="1"/>
      <p:bldP spid="46" grpId="0" animBg="1"/>
      <p:bldP spid="47" grpId="0"/>
      <p:bldP spid="48" grpId="0"/>
      <p:bldP spid="49" grpId="0" animBg="1"/>
      <p:bldP spid="50"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9" ma:contentTypeDescription="Create a new document." ma:contentTypeScope="" ma:versionID="29b8f8dffeb68ff5440990d5c8557abd">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5ff88033e354b917f42c06f34d5c8380"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F14CD-FE4E-4B91-BA7F-219603BF8673}">
  <ds:schemaRefs>
    <ds:schemaRef ds:uri="9dd66dd2-dc2f-4e10-8286-f1da66314693"/>
    <ds:schemaRef ds:uri="e7f29ac3-c74a-46a7-9e80-ec6458dc319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60BE488B-38D7-4AF7-BF59-FA54832EE332}">
  <ds:schemaRefs>
    <ds:schemaRef ds:uri="9dd66dd2-dc2f-4e10-8286-f1da66314693"/>
    <ds:schemaRef ds:uri="e7f29ac3-c74a-46a7-9e80-ec6458dc31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P1.3.2 - Energy Stores</Template>
  <Application>Microsoft Office PowerPoint</Application>
  <PresentationFormat>Widescreen</PresentationFormat>
  <Slides>27</Slides>
  <Notes>23</Notes>
  <HiddenSlides>5</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B2.2.11 Feedback lesson</vt:lpstr>
      <vt:lpstr>Making this resource work for you</vt:lpstr>
      <vt:lpstr>PowerPoint Presentation</vt:lpstr>
      <vt:lpstr>PowerPoint Presentation</vt:lpstr>
      <vt:lpstr>PowerPoint Presentation</vt:lpstr>
      <vt:lpstr>C5.1.1</vt:lpstr>
      <vt:lpstr>PowerPoint Presentation</vt:lpstr>
      <vt:lpstr>The Big Idea: Structure Determines Properties</vt:lpstr>
      <vt:lpstr>This is the fix-it portion of the lesson</vt:lpstr>
      <vt:lpstr>PowerPoint Presentation</vt:lpstr>
      <vt:lpstr>Covalent bonding in chlorine (Cl2) </vt:lpstr>
      <vt:lpstr>Covalent bonding in hydrogen chloride (HCl) </vt:lpstr>
      <vt:lpstr>The structure of simple covalent substances</vt:lpstr>
      <vt:lpstr>Properties of covalent substances</vt:lpstr>
      <vt:lpstr>Who do you agree with?</vt:lpstr>
      <vt:lpstr>Which statements do you agree with?</vt:lpstr>
      <vt:lpstr>Drill</vt:lpstr>
      <vt:lpstr>Drill answers</vt:lpstr>
      <vt:lpstr>I: Drawing covalent bonding diagrams</vt:lpstr>
      <vt:lpstr>We: Drawing covalent bonding diagrams</vt:lpstr>
      <vt:lpstr>You: Drawing covalent bonding diagrams</vt:lpstr>
      <vt:lpstr>Activity</vt:lpstr>
      <vt:lpstr>Answers</vt:lpstr>
      <vt:lpstr>Answers</vt:lpstr>
      <vt:lpstr>Answers</vt:lpstr>
      <vt:lpstr>Answer the questions below.</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revision>3</cp:revision>
  <dcterms:created xsi:type="dcterms:W3CDTF">2019-03-21T11:24:14Z</dcterms:created>
  <dcterms:modified xsi:type="dcterms:W3CDTF">2025-09-12T14:53:34Z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